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12192000"/>
  <p:notesSz cx="6858000" cy="9144000"/>
  <p:embeddedFontLst>
    <p:embeddedFont>
      <p:font typeface="Raleway"/>
      <p:regular r:id="rId27"/>
      <p:bold r:id="rId28"/>
      <p:italic r:id="rId29"/>
      <p:boldItalic r:id="rId30"/>
    </p:embeddedFont>
    <p:embeddedFont>
      <p:font typeface="Raleway Thin"/>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5" roundtripDataSignature="AMtx7mjWg2H2VgunqO4fPXcy5lvTF+Cos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7D8D14F-F6B9-4925-AB20-E7D2E281D353}">
  <a:tblStyle styleId="{E7D8D14F-F6B9-4925-AB20-E7D2E281D353}"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12700">
              <a:solidFill>
                <a:schemeClr val="accent1"/>
              </a:solidFill>
              <a:prstDash val="solid"/>
              <a:round/>
              <a:headEnd len="sm" w="sm" type="none"/>
              <a:tailEnd len="sm" w="sm" type="none"/>
            </a:ln>
          </a:top>
          <a:bottom>
            <a:ln cap="flat" cmpd="sng" w="12700">
              <a:solidFill>
                <a:schemeClr val="accen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tcStyle>
        <a:fill>
          <a:solidFill>
            <a:schemeClr val="accent1">
              <a:alpha val="20000"/>
            </a:schemeClr>
          </a:solidFill>
        </a:fill>
      </a:tcStyle>
    </a:band1H>
    <a:band2H>
      <a:tcTxStyle b="off" i="off"/>
    </a:band2H>
    <a:band1V>
      <a:tcTxStyle b="off" i="off"/>
      <a:tcStyle>
        <a:fill>
          <a:solidFill>
            <a:schemeClr val="accent1">
              <a:alpha val="20000"/>
            </a:schemeClr>
          </a:solidFill>
        </a:fill>
      </a:tcStyle>
    </a:band1V>
    <a:band2V>
      <a:tcTxStyle b="off" i="off"/>
    </a:band2V>
    <a:lastCol>
      <a:tcTxStyle b="on" i="off"/>
    </a:lastCol>
    <a:firstCol>
      <a:tcTxStyle b="on" i="off"/>
    </a:firstCol>
    <a:lastRow>
      <a:tcTxStyle b="on" i="off"/>
      <a:tcStyle>
        <a:tcBdr>
          <a:top>
            <a:ln cap="flat" cmpd="sng" w="12700">
              <a:solidFill>
                <a:schemeClr val="accent1"/>
              </a:solidFill>
              <a:prstDash val="solid"/>
              <a:round/>
              <a:headEnd len="sm" w="sm" type="none"/>
              <a:tailEnd len="sm" w="sm" type="none"/>
            </a:ln>
          </a:top>
        </a:tcBdr>
        <a:fill>
          <a:solidFill>
            <a:srgbClr val="FFFFFF">
              <a:alpha val="0"/>
            </a:srgbClr>
          </a:solidFill>
        </a:fill>
      </a:tcStyle>
    </a:lastRow>
    <a:seCell>
      <a:tcTxStyle b="off" i="off"/>
    </a:seCell>
    <a:swCell>
      <a:tcTxStyle b="off" i="off"/>
    </a:swCell>
    <a:firstRow>
      <a:tcTxStyle b="on" i="off"/>
      <a:tcStyle>
        <a:tcBdr>
          <a:bottom>
            <a:ln cap="flat" cmpd="sng" w="12700">
              <a:solidFill>
                <a:schemeClr val="accent1"/>
              </a:solidFill>
              <a:prstDash val="solid"/>
              <a:round/>
              <a:headEnd len="sm" w="sm" type="none"/>
              <a:tailEnd len="sm" w="sm" type="none"/>
            </a:ln>
          </a:bottom>
        </a:tcBdr>
        <a:fill>
          <a:solidFill>
            <a:srgbClr val="FFFFFF">
              <a:alpha val="0"/>
            </a:srgbClr>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aleway-bold.fntdata"/><Relationship Id="rId27" Type="http://schemas.openxmlformats.org/officeDocument/2006/relationships/font" Target="fonts/Raleway-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aleway-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alewayThin-regular.fntdata"/><Relationship Id="rId30" Type="http://schemas.openxmlformats.org/officeDocument/2006/relationships/font" Target="fonts/Raleway-boldItalic.fntdata"/><Relationship Id="rId11" Type="http://schemas.openxmlformats.org/officeDocument/2006/relationships/slide" Target="slides/slide6.xml"/><Relationship Id="rId33" Type="http://schemas.openxmlformats.org/officeDocument/2006/relationships/font" Target="fonts/RalewayThin-italic.fntdata"/><Relationship Id="rId10" Type="http://schemas.openxmlformats.org/officeDocument/2006/relationships/slide" Target="slides/slide5.xml"/><Relationship Id="rId32" Type="http://schemas.openxmlformats.org/officeDocument/2006/relationships/font" Target="fonts/RalewayThin-bold.fntdata"/><Relationship Id="rId13" Type="http://schemas.openxmlformats.org/officeDocument/2006/relationships/slide" Target="slides/slide8.xml"/><Relationship Id="rId35" Type="http://customschemas.google.com/relationships/presentationmetadata" Target="metadata"/><Relationship Id="rId12" Type="http://schemas.openxmlformats.org/officeDocument/2006/relationships/slide" Target="slides/slide7.xml"/><Relationship Id="rId34" Type="http://schemas.openxmlformats.org/officeDocument/2006/relationships/font" Target="fonts/RalewayThin-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hrreporter.com/focus-areas/legislation/unions-want-ontarios-bill-124-repealed-after-manitoba-decision/330519" TargetMode="External"/><Relationship Id="rId3" Type="http://schemas.openxmlformats.org/officeDocument/2006/relationships/hyperlink" Target="https://www.hrreporter.com/focus-areas/legislation/unions-want-ontarios-bill-124-repealed-after-manitoba-decision/330519" TargetMode="External"/><Relationship Id="rId4" Type="http://schemas.openxmlformats.org/officeDocument/2006/relationships/hyperlink" Target="https://www.justice.gc.ca/eng/csj-sjc/rfc-dlc/ccrf-ccdl/check/art2d.html"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Hello everyone. We’re pleased to begin a conversation about climate facing our union as we begin Unit 1 bargaining this academic year. Although huge issues such as the COVID-19 pandemic and ongoing attacks from an anti-labour government can be dispiriting, we hope that by laying out the facts about Bill 124 and other barriers to a fair deal for our membership, we can clarify the difficult bargaining climate and inspire members to take action. As a result, this presentation will focus on defining Bill 124, explaining its effects on our work lives, and exploring ways of dealing with it.</a:t>
            </a:r>
            <a:endParaRPr/>
          </a:p>
        </p:txBody>
      </p:sp>
      <p:sp>
        <p:nvSpPr>
          <p:cNvPr id="95" name="Google Shape;95;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58750" rtl="0" algn="l">
              <a:lnSpc>
                <a:spcPct val="100000"/>
              </a:lnSpc>
              <a:spcBef>
                <a:spcPts val="0"/>
              </a:spcBef>
              <a:spcAft>
                <a:spcPts val="0"/>
              </a:spcAft>
              <a:buClr>
                <a:schemeClr val="dk1"/>
              </a:buClr>
              <a:buSzPts val="1100"/>
              <a:buFont typeface="Calibri"/>
              <a:buNone/>
            </a:pPr>
            <a:r>
              <a:rPr lang="en-US"/>
              <a:t>Constitutional challenges take time. Bill 124 is almost certain to remain in place for the duration of this round of bargaining.</a:t>
            </a:r>
            <a:endParaRPr u="sng">
              <a:solidFill>
                <a:schemeClr val="hlink"/>
              </a:solidFill>
              <a:hlinkClick r:id="rId2"/>
            </a:endParaRPr>
          </a:p>
          <a:p>
            <a:pPr indent="-298450" lvl="0" marL="457200" rtl="0" algn="l">
              <a:lnSpc>
                <a:spcPct val="100000"/>
              </a:lnSpc>
              <a:spcBef>
                <a:spcPts val="0"/>
              </a:spcBef>
              <a:spcAft>
                <a:spcPts val="0"/>
              </a:spcAft>
              <a:buClr>
                <a:schemeClr val="hlink"/>
              </a:buClr>
              <a:buSzPts val="1100"/>
              <a:buFont typeface="Calibri"/>
              <a:buChar char="●"/>
            </a:pPr>
            <a:r>
              <a:rPr lang="en-US" u="sng">
                <a:solidFill>
                  <a:schemeClr val="hlink"/>
                </a:solidFill>
                <a:hlinkClick r:id="rId3"/>
              </a:rPr>
              <a:t>https://www.hrreporter.com/focus-areas/legislation/unions-want-ontarios-bill-124-repealed-after-manitoba-decision/330519</a:t>
            </a:r>
            <a:r>
              <a:rPr lang="en-US"/>
              <a:t>: On June 12, Manitoba Court of Queen’s Bench Justice McKelvey found that the provincial government’s Public Services Sustainability Act (Bill 28) interferes with the right to collective bargaining and violates the freedom of association guarantee in the Canadian Charter of Rights and Freedoms.</a:t>
            </a:r>
            <a:endParaRPr/>
          </a:p>
          <a:p>
            <a:pPr indent="-298450" lvl="0" marL="457200" rtl="0" algn="l">
              <a:lnSpc>
                <a:spcPct val="100000"/>
              </a:lnSpc>
              <a:spcBef>
                <a:spcPts val="0"/>
              </a:spcBef>
              <a:spcAft>
                <a:spcPts val="0"/>
              </a:spcAft>
              <a:buClr>
                <a:schemeClr val="dk1"/>
              </a:buClr>
              <a:buSzPts val="1100"/>
              <a:buFont typeface="Calibri"/>
              <a:buChar char="●"/>
            </a:pPr>
            <a:r>
              <a:rPr lang="en-US"/>
              <a:t>Canadian Charter of Rights and Freedoms: Charterpedia: </a:t>
            </a:r>
            <a:r>
              <a:rPr lang="en-US" u="sng">
                <a:solidFill>
                  <a:schemeClr val="hlink"/>
                </a:solidFill>
                <a:hlinkClick r:id="rId4"/>
              </a:rPr>
              <a:t>https://www.justice.gc.ca/eng/csj-sjc/rfc-dlc/ccrf-ccdl/check/art2d.html</a:t>
            </a:r>
            <a:endParaRPr/>
          </a:p>
          <a:p>
            <a:pPr indent="0" lvl="0" marL="0" rtl="0" algn="l">
              <a:lnSpc>
                <a:spcPct val="100000"/>
              </a:lnSpc>
              <a:spcBef>
                <a:spcPts val="0"/>
              </a:spcBef>
              <a:spcAft>
                <a:spcPts val="0"/>
              </a:spcAft>
              <a:buSzPts val="1400"/>
              <a:buNone/>
            </a:pPr>
            <a:r>
              <a:t/>
            </a:r>
            <a:endParaRPr/>
          </a:p>
        </p:txBody>
      </p:sp>
      <p:sp>
        <p:nvSpPr>
          <p:cNvPr id="165" name="Google Shape;165;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Another pernicious consequence of this legislation is the pitting of workers against one another. This divide-and-conquer strategy is two-fold: first, it intentionally creates divisions between private- and public-sector workers by suggesting that the latter are entitled and overcompensated, and that their fair wages and benefits are to blame for the deficit when the opposite is true: gains made by public-sector workers benefit all of society by raising the bar on working conditions. Sadly, this legislation also pits workers within the public-sector against one another. The legislation gives the Minister the discretion to exempt a collective agreement from the act, a measure that would undoubtedly be used only when it is politically expedient to do so. And, in fact, we already see certain sectors campaigning for an individual exemption, without regard for the plight of workers in other sectors.</a:t>
            </a:r>
            <a:endParaRPr/>
          </a:p>
        </p:txBody>
      </p:sp>
      <p:sp>
        <p:nvSpPr>
          <p:cNvPr id="173" name="Google Shape;17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Disturbingly, the legislation also reinforces discrimination and oppression, not just in the workplace, but in our communities. Largely male-dominated positions such as police and fire services are exempted from the legislation, while female-dominated professions such as teachers and healthcare workers are targeted. Most troubling: Bill 124 gives municipal councillors the green light to increase already-bloated police wages and budgets in a period when there are international calls to defund racist policing institutions. There is no doubt that this will result in the continued and disproportionate targeting of residents who are poor, who have mental-health issues or who are members of racialised communities.</a:t>
            </a:r>
            <a:endParaRPr/>
          </a:p>
        </p:txBody>
      </p:sp>
      <p:sp>
        <p:nvSpPr>
          <p:cNvPr id="180" name="Google Shape;18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Unfortunately, Bill 124 uses drastic enforcement measures to prevent you from working around this unfair legislation. This enforcement takes two forms: anti-avoidance measures and compliance powers. In terms of the former, for example, the employer could not give a one-time payment during the remainder of our current collective agreement to anticipate the impact of the cuts in the next collective agreement. Nor could we take steps like negotiating a four-year collective agreement that includes significant wage increases in the fourth year to make up for the cuts in the first three years of the collective agreement.</a:t>
            </a:r>
            <a:endParaRPr/>
          </a:p>
        </p:txBody>
      </p:sp>
      <p:sp>
        <p:nvSpPr>
          <p:cNvPr id="188" name="Google Shape;188;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Universities get funding from multiple sources, of which provincial funding is a relatively small percentage. Money saved by the province here is not even a drop in the bucket of the deficit.</a:t>
            </a:r>
            <a:endParaRPr sz="1200">
              <a:solidFill>
                <a:schemeClr val="dk1"/>
              </a:solidFill>
              <a:latin typeface="Calibri"/>
              <a:ea typeface="Calibri"/>
              <a:cs typeface="Calibri"/>
              <a:sym typeface="Calibri"/>
            </a:endParaRPr>
          </a:p>
        </p:txBody>
      </p:sp>
      <p:sp>
        <p:nvSpPr>
          <p:cNvPr id="195" name="Google Shape;195;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2" name="Google Shape;20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58750" rtl="0" algn="l">
              <a:lnSpc>
                <a:spcPct val="100000"/>
              </a:lnSpc>
              <a:spcBef>
                <a:spcPts val="0"/>
              </a:spcBef>
              <a:spcAft>
                <a:spcPts val="0"/>
              </a:spcAft>
              <a:buClr>
                <a:schemeClr val="dk1"/>
              </a:buClr>
              <a:buSzPts val="1100"/>
              <a:buFont typeface="Calibri"/>
              <a:buNone/>
            </a:pPr>
            <a:r>
              <a:rPr lang="en-US"/>
              <a:t>As members, your feedback guides the bargaining process. The information presented to you here is meant to empower you to engage in the consultation process led by your bargaining team with the right knowledge.</a:t>
            </a:r>
            <a:endParaRPr/>
          </a:p>
        </p:txBody>
      </p:sp>
      <p:sp>
        <p:nvSpPr>
          <p:cNvPr id="211" name="Google Shape;211;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0" name="Google Shape;22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7" name="Google Shape;22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4" name="Google Shape;23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Bill 124 is austerity legislation introduced by Peter Bethlenfalvy, President of the Ontario Treasury Board. The legislation is deceptively titled, with language such as “sustainability” and “moderation” meant to conceal its real purpose as a financially unnecessary attack on public-sector workers. With the long title “An Act to implement moderation measures in respect of compensation in Ontario’s public sector” and the short title “Protecting a sustainable public sector for future generations act”, the government frames this legislation as a necessary measure to deal with the provincial deficit and to protect future generations. It was passed and received Royal Assent in November 2019, but public sector unions have struggled against it every step of the way.</a:t>
            </a:r>
            <a:endParaRPr/>
          </a:p>
        </p:txBody>
      </p:sp>
      <p:sp>
        <p:nvSpPr>
          <p:cNvPr id="104" name="Google Shape;10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1" name="Google Shape;241;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solidFill>
                  <a:schemeClr val="dk1"/>
                </a:solidFill>
              </a:rPr>
              <a:t>To put this into perspective, we drafted a graph of how the cut wages (in red) compare against our current collective agreement’s wage increase rate (just above inflation), and the highest wage increase rate we had in recent years (in dark blue). For a TA working the standard 180 hours, this will mean a loss of $1006 over three years relative to our current rate increase, and $2025.63 relative to our highest rate increase. When considered in conjunction with the fact that many Unit 1 members already live below the poverty line, such cuts are unconscionable.</a:t>
            </a:r>
            <a:endParaRPr/>
          </a:p>
        </p:txBody>
      </p:sp>
      <p:sp>
        <p:nvSpPr>
          <p:cNvPr id="248" name="Google Shape;248;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This legislation impacts both unionised and non-unionised employees in the public sector, workers directly employed by the government of Ontario and by crown agencies such as Ontario Power Generation. However, a significant number of workers in the broader public sector are also impacted, including those who work at: hospitals, school boards, universities, agencies under the Long-Term Care Homes Act, and even non-profit organisations that receive at least $1 million in government funding.</a:t>
            </a:r>
            <a:endParaRPr/>
          </a:p>
        </p:txBody>
      </p:sp>
      <p:sp>
        <p:nvSpPr>
          <p:cNvPr id="112" name="Google Shape;11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Bill 124 has sweeping effects--both financial and political--on the lives of public-sector workers. In financial terms, the legislation imposes compensation limits. The political effects are yet more troubling, though, in that our right to bargain collectively is unjustly violated, and public workers continue to be scapegoated by the legislation as having taken too much from the government. Ultimately, Ontario doesn’t have a spending problem, but instead a revenue problem--if the Ford government truly cared about the deficit, it would increase taxes on corporations and the wealthy, such that Ontario would no longer have the lowest per capita public revenue in Canada, and it would NOT trample on the bargaining rights of public-sector workers. Collective bargaining is a human right, but the Progressive Conservatives aim to pit non-unionised and private sector workers against us by implying it’s a frivolous privilege public-sector employees have abused.    </a:t>
            </a:r>
            <a:endParaRPr/>
          </a:p>
        </p:txBody>
      </p:sp>
      <p:sp>
        <p:nvSpPr>
          <p:cNvPr id="120" name="Google Shape;12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solidFill>
                  <a:schemeClr val="dk1"/>
                </a:solidFill>
              </a:rPr>
              <a:t>Having laid out the basics of what Bill 124 does in broad strokes, we can now address the specific financial limits that the law imposes. First, it bears mentioning that these limits are technically temporary, and apply to contracts and collective agreements for three years once signed. These are referred to as “moderation periods”, in line with the government’s “financial sustainability” language, but ultimately they are really draconian austerity periods, that can likely set a precedent for more compensation cuts in the future.</a:t>
            </a:r>
            <a:br>
              <a:rPr lang="en-US">
                <a:solidFill>
                  <a:schemeClr val="dk1"/>
                </a:solidFill>
              </a:rPr>
            </a:br>
            <a:br>
              <a:rPr lang="en-US">
                <a:solidFill>
                  <a:schemeClr val="dk1"/>
                </a:solidFill>
              </a:rPr>
            </a:br>
            <a:r>
              <a:rPr lang="en-US">
                <a:solidFill>
                  <a:schemeClr val="dk2"/>
                </a:solidFill>
              </a:rPr>
              <a:t>The deceptive thing here is that a 1% limit is applied to annual compensation increases, such that--at first glance--this does not seem to be a cut in the traditional sense. However, given that inflation rates fluctuate between 1.5 and 2%, depending on time of year and the method of analysis, a 1% raise effectively means a cut in terms of purchasing power. This cut will be especially hard for all members of our union to shoulder, as most of us (especially those supporting families, or paying off student debt) are already having trouble paying for basic necessities. What’s worse, not only wages, but also </a:t>
            </a:r>
            <a:r>
              <a:rPr i="1" lang="en-US">
                <a:solidFill>
                  <a:schemeClr val="dk2"/>
                </a:solidFill>
              </a:rPr>
              <a:t>any form of compensation</a:t>
            </a:r>
            <a:r>
              <a:rPr lang="en-US">
                <a:solidFill>
                  <a:schemeClr val="dk2"/>
                </a:solidFill>
              </a:rPr>
              <a:t> are effectively cut in this way: our equity and financial assistance funds will barely be able to grow through increased contributions from the university, and even our healthcare top-up plan will be thrown into financial stasis.</a:t>
            </a:r>
            <a:endParaRPr>
              <a:solidFill>
                <a:schemeClr val="dk2"/>
              </a:solidFill>
            </a:endParaRPr>
          </a:p>
          <a:p>
            <a:pPr indent="0" lvl="0" marL="0" rtl="0" algn="l">
              <a:lnSpc>
                <a:spcPct val="100000"/>
              </a:lnSpc>
              <a:spcBef>
                <a:spcPts val="0"/>
              </a:spcBef>
              <a:spcAft>
                <a:spcPts val="0"/>
              </a:spcAft>
              <a:buClr>
                <a:schemeClr val="dk2"/>
              </a:buClr>
              <a:buSzPts val="1100"/>
              <a:buFont typeface="Arial"/>
              <a:buNone/>
            </a:pPr>
            <a:r>
              <a:rPr lang="en-US">
                <a:solidFill>
                  <a:schemeClr val="dk2"/>
                </a:solidFill>
              </a:rPr>
              <a:t>It is also worth noting that the 1% cap does not apply exclusively to individuals, so that no one employee can receive more than a 1% compensation increase; it also applies to entire job categories (e.g. Invigilators, TAs, Chief Presiding Officers, etc.). In previous years you as members have decided to improve the material conditions of our most precarious workers by negotiating a higher increase for them than you did for the most financially secure members*. Under this legislation, that choice has been taken away from you.</a:t>
            </a:r>
            <a:endParaRPr>
              <a:solidFill>
                <a:schemeClr val="dk2"/>
              </a:solidFill>
            </a:endParaRPr>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128" name="Google Shape;12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To put the 1% wage cap into perspective, we drafted a graph to show how the capped wages (in red) compare against our current collective agreement’s wage increase rate (just above inflation), and the highest wage increase rate we had in recent years (in dark blue). For a TA working the standard 180 hours, this will mean a loss of $511 over three years relative to our current rate increase, and $1027 relative to our highest rate increase. </a:t>
            </a:r>
            <a:r>
              <a:rPr lang="en-US">
                <a:solidFill>
                  <a:schemeClr val="dk1"/>
                </a:solidFill>
              </a:rPr>
              <a:t>When considered in conjunction with the fact that many Unit 1 members already live below the poverty line, such cuts are unconscionable.</a:t>
            </a:r>
            <a:endParaRPr/>
          </a:p>
        </p:txBody>
      </p:sp>
      <p:sp>
        <p:nvSpPr>
          <p:cNvPr id="135" name="Google Shape;13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Having mentioned the poverty line, it also bears mentioning what expenses Unit 1 members face with their already limited incomes. In 2020, the Toronto average cost of living required an income of at least $42,494.88 per year, making Toronto the 2nd most expensive city to inhabit in Canada, after Vancouver. What’s more, statistics Canada shows that the average doctoral student debt on graduation increased from $20,200 in 2000 to $28,700 in 2010. More recent crowd-sourced reports on PhD student debt show it increasing further still. Our funding packages are already well below the average cost of living, so how can graduate students afford to live securely while also paying off ballooning debts? The problem is further compounded by the changes to OSAP that took effect in July 2019, as well as other cuts to Post-Secondary education. </a:t>
            </a:r>
            <a:endParaRPr/>
          </a:p>
        </p:txBody>
      </p:sp>
      <p:sp>
        <p:nvSpPr>
          <p:cNvPr id="143" name="Google Shape;14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rPr>
              <a:t>We’ve illustrated here how, notwithstanding other burdens such as debt or supporting dependents, the costs of living in Toronto are astronomical, with even the city’s median income (in blue) barely breaking even. Graduate student funding packages were already well below this median income, with base funding falling below the poverty line. Even well-funded Unit 1 members with external awards cannot afford the projected minimum expenses of someone living securely in Toronto. A 1% limit on annual compensation increases will further strain Unit 1 members’ finances, especially those beyond the funded cohort or supporting families.</a:t>
            </a:r>
            <a:endParaRPr/>
          </a:p>
        </p:txBody>
      </p:sp>
      <p:sp>
        <p:nvSpPr>
          <p:cNvPr id="150" name="Google Shape;15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And as we saw before, the impacts of Bill 124 are not exclusively financial: they are also political. In 2007, the Supreme Court of Canada enshrined the right to free and fair collective bargaining under the Freedom of Association provision of the Canadian Charter of Rights and Freedoms. By prohibiting us from negotiating compensation increases beyond 1%, this legislation is stripping you of your right to present demands to the employer collectively. In fact, similar austerity legislation was recently struck down in Manitoba on the grounds that it interfered with this charter-protected right. Collective bargaining rights are human rights, and any attempt to water them down is a trampling of our freedoms.</a:t>
            </a:r>
            <a:endParaRPr/>
          </a:p>
        </p:txBody>
      </p:sp>
      <p:sp>
        <p:nvSpPr>
          <p:cNvPr id="158" name="Google Shape;15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blipFill>
          <a:blip r:embed="rId2">
            <a:alphaModFix/>
          </a:blip>
          <a:stretch>
            <a:fillRect/>
          </a:stretch>
        </a:blipFill>
      </p:bgPr>
    </p:bg>
    <p:spTree>
      <p:nvGrpSpPr>
        <p:cNvPr id="17" name="Shape 17"/>
        <p:cNvGrpSpPr/>
        <p:nvPr/>
      </p:nvGrpSpPr>
      <p:grpSpPr>
        <a:xfrm>
          <a:off x="0" y="0"/>
          <a:ext cx="0" cy="0"/>
          <a:chOff x="0" y="0"/>
          <a:chExt cx="0" cy="0"/>
        </a:xfrm>
      </p:grpSpPr>
      <p:sp>
        <p:nvSpPr>
          <p:cNvPr id="18" name="Google Shape;18;p23"/>
          <p:cNvSpPr/>
          <p:nvPr/>
        </p:nvSpPr>
        <p:spPr>
          <a:xfrm>
            <a:off x="2832533" y="1371600"/>
            <a:ext cx="9359467" cy="2971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 name="Google Shape;19;p23"/>
          <p:cNvSpPr/>
          <p:nvPr/>
        </p:nvSpPr>
        <p:spPr>
          <a:xfrm>
            <a:off x="2832533" y="4462272"/>
            <a:ext cx="9359467" cy="103327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 name="Google Shape;20;p23"/>
          <p:cNvSpPr txBox="1"/>
          <p:nvPr>
            <p:ph type="ctrTitle"/>
          </p:nvPr>
        </p:nvSpPr>
        <p:spPr>
          <a:xfrm>
            <a:off x="3175199" y="1943842"/>
            <a:ext cx="8500062" cy="2387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b="1" sz="6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3"/>
          <p:cNvSpPr txBox="1"/>
          <p:nvPr>
            <p:ph idx="1" type="subTitle"/>
          </p:nvPr>
        </p:nvSpPr>
        <p:spPr>
          <a:xfrm>
            <a:off x="3175199" y="4538659"/>
            <a:ext cx="8500062" cy="865321"/>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2400"/>
              <a:buNone/>
              <a:defRPr sz="2400"/>
            </a:lvl1pPr>
            <a:lvl2pPr lvl="1" algn="ctr">
              <a:lnSpc>
                <a:spcPct val="100000"/>
              </a:lnSpc>
              <a:spcBef>
                <a:spcPts val="300"/>
              </a:spcBef>
              <a:spcAft>
                <a:spcPts val="0"/>
              </a:spcAft>
              <a:buClr>
                <a:schemeClr val="dk1"/>
              </a:buClr>
              <a:buSzPts val="2000"/>
              <a:buNone/>
              <a:defRPr sz="2000"/>
            </a:lvl2pPr>
            <a:lvl3pPr lvl="2" algn="ctr">
              <a:lnSpc>
                <a:spcPct val="100000"/>
              </a:lnSpc>
              <a:spcBef>
                <a:spcPts val="300"/>
              </a:spcBef>
              <a:spcAft>
                <a:spcPts val="0"/>
              </a:spcAft>
              <a:buClr>
                <a:schemeClr val="dk1"/>
              </a:buClr>
              <a:buSzPts val="1800"/>
              <a:buNone/>
              <a:defRPr sz="1800"/>
            </a:lvl3pPr>
            <a:lvl4pPr lvl="3" algn="ctr">
              <a:lnSpc>
                <a:spcPct val="100000"/>
              </a:lnSpc>
              <a:spcBef>
                <a:spcPts val="0"/>
              </a:spcBef>
              <a:spcAft>
                <a:spcPts val="0"/>
              </a:spcAft>
              <a:buClr>
                <a:schemeClr val="dk1"/>
              </a:buClr>
              <a:buSzPts val="1600"/>
              <a:buNone/>
              <a:defRPr sz="1600"/>
            </a:lvl4pPr>
            <a:lvl5pPr lvl="4" algn="ctr">
              <a:lnSpc>
                <a:spcPct val="100000"/>
              </a:lnSpc>
              <a:spcBef>
                <a:spcPts val="0"/>
              </a:spcBef>
              <a:spcAft>
                <a:spcPts val="0"/>
              </a:spcAft>
              <a:buClr>
                <a:schemeClr val="dk1"/>
              </a:buClr>
              <a:buSzPts val="1600"/>
              <a:buNone/>
              <a:defRPr sz="1600"/>
            </a:lvl5pPr>
            <a:lvl6pPr lvl="5" algn="ctr">
              <a:lnSpc>
                <a:spcPct val="100000"/>
              </a:lnSpc>
              <a:spcBef>
                <a:spcPts val="0"/>
              </a:spcBef>
              <a:spcAft>
                <a:spcPts val="0"/>
              </a:spcAft>
              <a:buClr>
                <a:schemeClr val="dk1"/>
              </a:buClr>
              <a:buSzPts val="1600"/>
              <a:buNone/>
              <a:defRPr sz="1600"/>
            </a:lvl6pPr>
            <a:lvl7pPr lvl="6" algn="ctr">
              <a:lnSpc>
                <a:spcPct val="100000"/>
              </a:lnSpc>
              <a:spcBef>
                <a:spcPts val="0"/>
              </a:spcBef>
              <a:spcAft>
                <a:spcPts val="0"/>
              </a:spcAft>
              <a:buClr>
                <a:schemeClr val="dk1"/>
              </a:buClr>
              <a:buSzPts val="1600"/>
              <a:buNone/>
              <a:defRPr sz="1600"/>
            </a:lvl7pPr>
            <a:lvl8pPr lvl="7" algn="ctr">
              <a:lnSpc>
                <a:spcPct val="100000"/>
              </a:lnSpc>
              <a:spcBef>
                <a:spcPts val="0"/>
              </a:spcBef>
              <a:spcAft>
                <a:spcPts val="0"/>
              </a:spcAft>
              <a:buClr>
                <a:schemeClr val="dk1"/>
              </a:buClr>
              <a:buSzPts val="1600"/>
              <a:buNone/>
              <a:defRPr sz="1600"/>
            </a:lvl8pPr>
            <a:lvl9pPr lvl="8" algn="ctr">
              <a:lnSpc>
                <a:spcPct val="100000"/>
              </a:lnSpc>
              <a:spcBef>
                <a:spcPts val="0"/>
              </a:spcBef>
              <a:spcAft>
                <a:spcPts val="0"/>
              </a:spcAft>
              <a:buClr>
                <a:schemeClr val="dk1"/>
              </a:buClr>
              <a:buSzPts val="1600"/>
              <a:buNone/>
              <a:defRPr sz="1600"/>
            </a:lvl9pPr>
          </a:lstStyle>
          <a:p/>
        </p:txBody>
      </p:sp>
      <p:sp>
        <p:nvSpPr>
          <p:cNvPr id="22" name="Google Shape;22;p23"/>
          <p:cNvSpPr txBox="1"/>
          <p:nvPr>
            <p:ph idx="10" type="dt"/>
          </p:nvPr>
        </p:nvSpPr>
        <p:spPr>
          <a:xfrm>
            <a:off x="1280160" y="6356350"/>
            <a:ext cx="197194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3"/>
          <p:cNvSpPr txBox="1"/>
          <p:nvPr>
            <p:ph idx="11" type="ftr"/>
          </p:nvPr>
        </p:nvSpPr>
        <p:spPr>
          <a:xfrm>
            <a:off x="3252107" y="6356350"/>
            <a:ext cx="5687786"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3"/>
          <p:cNvSpPr txBox="1"/>
          <p:nvPr>
            <p:ph idx="12" type="sldNum"/>
          </p:nvPr>
        </p:nvSpPr>
        <p:spPr>
          <a:xfrm>
            <a:off x="8939894" y="6356350"/>
            <a:ext cx="19688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2"/>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2"/>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2"/>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2"/>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2"/>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2"/>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2"/>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2"/>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8" name="Shape 78"/>
        <p:cNvGrpSpPr/>
        <p:nvPr/>
      </p:nvGrpSpPr>
      <p:grpSpPr>
        <a:xfrm>
          <a:off x="0" y="0"/>
          <a:ext cx="0" cy="0"/>
          <a:chOff x="0" y="0"/>
          <a:chExt cx="0" cy="0"/>
        </a:xfrm>
      </p:grpSpPr>
      <p:sp>
        <p:nvSpPr>
          <p:cNvPr id="79" name="Google Shape;79;p32"/>
          <p:cNvSpPr txBox="1"/>
          <p:nvPr>
            <p:ph type="title"/>
          </p:nvPr>
        </p:nvSpPr>
        <p:spPr>
          <a:xfrm>
            <a:off x="1280160" y="466343"/>
            <a:ext cx="9628632" cy="1362113"/>
          </a:xfrm>
          <a:prstGeom prst="rect">
            <a:avLst/>
          </a:prstGeom>
          <a:noFill/>
          <a:ln>
            <a:noFill/>
          </a:ln>
        </p:spPr>
        <p:txBody>
          <a:bodyPr anchorCtr="0" anchor="ctr" bIns="45700" lIns="91425" spcFirstLastPara="1" rIns="91425" wrap="square" tIns="45700">
            <a:normAutofit/>
          </a:bodyPr>
          <a:lstStyle>
            <a:lvl1pPr lvl="0" algn="l">
              <a:lnSpc>
                <a:spcPct val="95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2"/>
          <p:cNvSpPr txBox="1"/>
          <p:nvPr>
            <p:ph idx="1" type="body"/>
          </p:nvPr>
        </p:nvSpPr>
        <p:spPr>
          <a:xfrm rot="5400000">
            <a:off x="4101370" y="-630460"/>
            <a:ext cx="3986213" cy="9628632"/>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500"/>
              </a:spcBef>
              <a:spcAft>
                <a:spcPts val="0"/>
              </a:spcAft>
              <a:buClr>
                <a:schemeClr val="dk1"/>
              </a:buClr>
              <a:buSzPts val="1800"/>
              <a:buChar char="▪"/>
              <a:defRPr/>
            </a:lvl1pPr>
            <a:lvl2pPr indent="-342900" lvl="1" marL="914400" algn="l">
              <a:lnSpc>
                <a:spcPct val="100000"/>
              </a:lnSpc>
              <a:spcBef>
                <a:spcPts val="300"/>
              </a:spcBef>
              <a:spcAft>
                <a:spcPts val="0"/>
              </a:spcAft>
              <a:buClr>
                <a:schemeClr val="dk1"/>
              </a:buClr>
              <a:buSzPts val="180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100000"/>
              </a:lnSpc>
              <a:spcBef>
                <a:spcPts val="0"/>
              </a:spcBef>
              <a:spcAft>
                <a:spcPts val="0"/>
              </a:spcAft>
              <a:buClr>
                <a:schemeClr val="dk1"/>
              </a:buClr>
              <a:buSzPts val="1800"/>
              <a:buChar char="▪"/>
              <a:defRPr/>
            </a:lvl4pPr>
            <a:lvl5pPr indent="-342900" lvl="4" marL="2286000" algn="l">
              <a:lnSpc>
                <a:spcPct val="100000"/>
              </a:lnSpc>
              <a:spcBef>
                <a:spcPts val="0"/>
              </a:spcBef>
              <a:spcAft>
                <a:spcPts val="0"/>
              </a:spcAft>
              <a:buClr>
                <a:schemeClr val="dk1"/>
              </a:buClr>
              <a:buSzPts val="1800"/>
              <a:buChar char="▪"/>
              <a:defRPr/>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0"/>
              </a:spcBef>
              <a:spcAft>
                <a:spcPts val="0"/>
              </a:spcAft>
              <a:buClr>
                <a:schemeClr val="dk1"/>
              </a:buClr>
              <a:buSzPts val="1800"/>
              <a:buChar char="▪"/>
              <a:defRPr/>
            </a:lvl8pPr>
            <a:lvl9pPr indent="-342900" lvl="8" marL="4114800" algn="l">
              <a:lnSpc>
                <a:spcPct val="100000"/>
              </a:lnSpc>
              <a:spcBef>
                <a:spcPts val="0"/>
              </a:spcBef>
              <a:spcAft>
                <a:spcPts val="0"/>
              </a:spcAft>
              <a:buClr>
                <a:schemeClr val="dk1"/>
              </a:buClr>
              <a:buSzPts val="1800"/>
              <a:buChar char="▪"/>
              <a:defRPr/>
            </a:lvl9pPr>
          </a:lstStyle>
          <a:p/>
        </p:txBody>
      </p:sp>
      <p:sp>
        <p:nvSpPr>
          <p:cNvPr id="81" name="Google Shape;81;p32"/>
          <p:cNvSpPr txBox="1"/>
          <p:nvPr>
            <p:ph idx="10" type="dt"/>
          </p:nvPr>
        </p:nvSpPr>
        <p:spPr>
          <a:xfrm>
            <a:off x="1280160" y="6356350"/>
            <a:ext cx="197194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2"/>
          <p:cNvSpPr txBox="1"/>
          <p:nvPr>
            <p:ph idx="11" type="ftr"/>
          </p:nvPr>
        </p:nvSpPr>
        <p:spPr>
          <a:xfrm>
            <a:off x="3252107" y="6356350"/>
            <a:ext cx="5687786"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2"/>
          <p:cNvSpPr txBox="1"/>
          <p:nvPr>
            <p:ph idx="12" type="sldNum"/>
          </p:nvPr>
        </p:nvSpPr>
        <p:spPr>
          <a:xfrm>
            <a:off x="8939894" y="6356350"/>
            <a:ext cx="19688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84" name="Shape 84"/>
        <p:cNvGrpSpPr/>
        <p:nvPr/>
      </p:nvGrpSpPr>
      <p:grpSpPr>
        <a:xfrm>
          <a:off x="0" y="0"/>
          <a:ext cx="0" cy="0"/>
          <a:chOff x="0" y="0"/>
          <a:chExt cx="0" cy="0"/>
        </a:xfrm>
      </p:grpSpPr>
      <p:sp>
        <p:nvSpPr>
          <p:cNvPr id="85" name="Google Shape;85;p33"/>
          <p:cNvSpPr/>
          <p:nvPr/>
        </p:nvSpPr>
        <p:spPr>
          <a:xfrm rot="5400000">
            <a:off x="8267671" y="3370131"/>
            <a:ext cx="6858000" cy="11887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6" name="Google Shape;86;p33"/>
          <p:cNvPicPr preferRelativeResize="0"/>
          <p:nvPr/>
        </p:nvPicPr>
        <p:blipFill rotWithShape="1">
          <a:blip r:embed="rId2">
            <a:alphaModFix/>
          </a:blip>
          <a:srcRect b="0" l="0" r="0" t="0"/>
          <a:stretch/>
        </p:blipFill>
        <p:spPr>
          <a:xfrm rot="5400000">
            <a:off x="7523375" y="2743540"/>
            <a:ext cx="6857433" cy="1371487"/>
          </a:xfrm>
          <a:prstGeom prst="rect">
            <a:avLst/>
          </a:prstGeom>
          <a:noFill/>
          <a:ln>
            <a:noFill/>
          </a:ln>
        </p:spPr>
      </p:pic>
      <p:sp>
        <p:nvSpPr>
          <p:cNvPr id="87" name="Google Shape;87;p33"/>
          <p:cNvSpPr txBox="1"/>
          <p:nvPr>
            <p:ph type="title"/>
          </p:nvPr>
        </p:nvSpPr>
        <p:spPr>
          <a:xfrm rot="5400000">
            <a:off x="8094434" y="2634163"/>
            <a:ext cx="5714714" cy="1370886"/>
          </a:xfrm>
          <a:prstGeom prst="rect">
            <a:avLst/>
          </a:prstGeom>
          <a:noFill/>
          <a:ln>
            <a:noFill/>
          </a:ln>
        </p:spPr>
        <p:txBody>
          <a:bodyPr anchorCtr="0" anchor="ctr" bIns="45700" lIns="91425" spcFirstLastPara="1" rIns="91425" wrap="square" tIns="45700">
            <a:normAutofit/>
          </a:bodyPr>
          <a:lstStyle>
            <a:lvl1pPr lvl="0" algn="l">
              <a:lnSpc>
                <a:spcPct val="95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33"/>
          <p:cNvSpPr txBox="1"/>
          <p:nvPr>
            <p:ph idx="1" type="body"/>
          </p:nvPr>
        </p:nvSpPr>
        <p:spPr>
          <a:xfrm rot="5400000">
            <a:off x="2367386" y="-1526938"/>
            <a:ext cx="5714714" cy="9693088"/>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500"/>
              </a:spcBef>
              <a:spcAft>
                <a:spcPts val="0"/>
              </a:spcAft>
              <a:buClr>
                <a:schemeClr val="dk1"/>
              </a:buClr>
              <a:buSzPts val="1800"/>
              <a:buChar char="▪"/>
              <a:defRPr/>
            </a:lvl1pPr>
            <a:lvl2pPr indent="-342900" lvl="1" marL="914400" algn="l">
              <a:lnSpc>
                <a:spcPct val="100000"/>
              </a:lnSpc>
              <a:spcBef>
                <a:spcPts val="300"/>
              </a:spcBef>
              <a:spcAft>
                <a:spcPts val="0"/>
              </a:spcAft>
              <a:buClr>
                <a:schemeClr val="dk1"/>
              </a:buClr>
              <a:buSzPts val="180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100000"/>
              </a:lnSpc>
              <a:spcBef>
                <a:spcPts val="0"/>
              </a:spcBef>
              <a:spcAft>
                <a:spcPts val="0"/>
              </a:spcAft>
              <a:buClr>
                <a:schemeClr val="dk1"/>
              </a:buClr>
              <a:buSzPts val="1800"/>
              <a:buChar char="▪"/>
              <a:defRPr/>
            </a:lvl4pPr>
            <a:lvl5pPr indent="-342900" lvl="4" marL="2286000" algn="l">
              <a:lnSpc>
                <a:spcPct val="100000"/>
              </a:lnSpc>
              <a:spcBef>
                <a:spcPts val="0"/>
              </a:spcBef>
              <a:spcAft>
                <a:spcPts val="0"/>
              </a:spcAft>
              <a:buClr>
                <a:schemeClr val="dk1"/>
              </a:buClr>
              <a:buSzPts val="1800"/>
              <a:buChar char="▪"/>
              <a:defRPr/>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0"/>
              </a:spcBef>
              <a:spcAft>
                <a:spcPts val="0"/>
              </a:spcAft>
              <a:buClr>
                <a:schemeClr val="dk1"/>
              </a:buClr>
              <a:buSzPts val="1800"/>
              <a:buChar char="▪"/>
              <a:defRPr/>
            </a:lvl8pPr>
            <a:lvl9pPr indent="-342900" lvl="8" marL="4114800" algn="l">
              <a:lnSpc>
                <a:spcPct val="100000"/>
              </a:lnSpc>
              <a:spcBef>
                <a:spcPts val="0"/>
              </a:spcBef>
              <a:spcAft>
                <a:spcPts val="0"/>
              </a:spcAft>
              <a:buClr>
                <a:schemeClr val="dk1"/>
              </a:buClr>
              <a:buSzPts val="1800"/>
              <a:buChar char="▪"/>
              <a:defRPr/>
            </a:lvl9pPr>
          </a:lstStyle>
          <a:p/>
        </p:txBody>
      </p:sp>
      <p:sp>
        <p:nvSpPr>
          <p:cNvPr id="89" name="Google Shape;89;p33"/>
          <p:cNvSpPr txBox="1"/>
          <p:nvPr>
            <p:ph idx="10" type="dt"/>
          </p:nvPr>
        </p:nvSpPr>
        <p:spPr>
          <a:xfrm>
            <a:off x="378199" y="6356350"/>
            <a:ext cx="197194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33"/>
          <p:cNvSpPr txBox="1"/>
          <p:nvPr>
            <p:ph idx="11" type="ftr"/>
          </p:nvPr>
        </p:nvSpPr>
        <p:spPr>
          <a:xfrm>
            <a:off x="2382374" y="6356350"/>
            <a:ext cx="5687786"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33"/>
          <p:cNvSpPr txBox="1"/>
          <p:nvPr>
            <p:ph idx="12" type="sldNum"/>
          </p:nvPr>
        </p:nvSpPr>
        <p:spPr>
          <a:xfrm>
            <a:off x="8102389" y="6356350"/>
            <a:ext cx="19688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4"/>
          <p:cNvSpPr txBox="1"/>
          <p:nvPr>
            <p:ph type="title"/>
          </p:nvPr>
        </p:nvSpPr>
        <p:spPr>
          <a:xfrm>
            <a:off x="1280160" y="466343"/>
            <a:ext cx="9628632" cy="1362113"/>
          </a:xfrm>
          <a:prstGeom prst="rect">
            <a:avLst/>
          </a:prstGeom>
          <a:noFill/>
          <a:ln>
            <a:noFill/>
          </a:ln>
        </p:spPr>
        <p:txBody>
          <a:bodyPr anchorCtr="0" anchor="ctr" bIns="45700" lIns="91425" spcFirstLastPara="1" rIns="91425" wrap="square" tIns="45700">
            <a:normAutofit/>
          </a:bodyPr>
          <a:lstStyle>
            <a:lvl1pPr lvl="0" algn="l">
              <a:lnSpc>
                <a:spcPct val="95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4"/>
          <p:cNvSpPr txBox="1"/>
          <p:nvPr>
            <p:ph idx="1" type="body"/>
          </p:nvPr>
        </p:nvSpPr>
        <p:spPr>
          <a:xfrm>
            <a:off x="1280160" y="2190749"/>
            <a:ext cx="9628632" cy="398621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500"/>
              </a:spcBef>
              <a:spcAft>
                <a:spcPts val="0"/>
              </a:spcAft>
              <a:buClr>
                <a:schemeClr val="dk1"/>
              </a:buClr>
              <a:buSzPts val="1800"/>
              <a:buChar char="▪"/>
              <a:defRPr/>
            </a:lvl1pPr>
            <a:lvl2pPr indent="-342900" lvl="1" marL="914400" algn="l">
              <a:lnSpc>
                <a:spcPct val="100000"/>
              </a:lnSpc>
              <a:spcBef>
                <a:spcPts val="300"/>
              </a:spcBef>
              <a:spcAft>
                <a:spcPts val="0"/>
              </a:spcAft>
              <a:buClr>
                <a:schemeClr val="dk1"/>
              </a:buClr>
              <a:buSzPts val="180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100000"/>
              </a:lnSpc>
              <a:spcBef>
                <a:spcPts val="0"/>
              </a:spcBef>
              <a:spcAft>
                <a:spcPts val="0"/>
              </a:spcAft>
              <a:buClr>
                <a:schemeClr val="dk1"/>
              </a:buClr>
              <a:buSzPts val="1800"/>
              <a:buChar char="▪"/>
              <a:defRPr/>
            </a:lvl4pPr>
            <a:lvl5pPr indent="-342900" lvl="4" marL="2286000" algn="l">
              <a:lnSpc>
                <a:spcPct val="100000"/>
              </a:lnSpc>
              <a:spcBef>
                <a:spcPts val="0"/>
              </a:spcBef>
              <a:spcAft>
                <a:spcPts val="0"/>
              </a:spcAft>
              <a:buClr>
                <a:schemeClr val="dk1"/>
              </a:buClr>
              <a:buSzPts val="1800"/>
              <a:buChar char="▪"/>
              <a:defRPr/>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0"/>
              </a:spcBef>
              <a:spcAft>
                <a:spcPts val="0"/>
              </a:spcAft>
              <a:buClr>
                <a:schemeClr val="dk1"/>
              </a:buClr>
              <a:buSzPts val="1800"/>
              <a:buChar char="▪"/>
              <a:defRPr/>
            </a:lvl8pPr>
            <a:lvl9pPr indent="-342900" lvl="8" marL="4114800" algn="l">
              <a:lnSpc>
                <a:spcPct val="100000"/>
              </a:lnSpc>
              <a:spcBef>
                <a:spcPts val="0"/>
              </a:spcBef>
              <a:spcAft>
                <a:spcPts val="0"/>
              </a:spcAft>
              <a:buClr>
                <a:schemeClr val="dk1"/>
              </a:buClr>
              <a:buSzPts val="1800"/>
              <a:buChar char="▪"/>
              <a:defRPr/>
            </a:lvl9pPr>
          </a:lstStyle>
          <a:p/>
        </p:txBody>
      </p:sp>
      <p:sp>
        <p:nvSpPr>
          <p:cNvPr id="28" name="Google Shape;28;p24"/>
          <p:cNvSpPr txBox="1"/>
          <p:nvPr>
            <p:ph idx="10" type="dt"/>
          </p:nvPr>
        </p:nvSpPr>
        <p:spPr>
          <a:xfrm>
            <a:off x="1280160" y="6356350"/>
            <a:ext cx="197194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4"/>
          <p:cNvSpPr txBox="1"/>
          <p:nvPr>
            <p:ph idx="11" type="ftr"/>
          </p:nvPr>
        </p:nvSpPr>
        <p:spPr>
          <a:xfrm>
            <a:off x="3252107" y="6356350"/>
            <a:ext cx="5687786"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4"/>
          <p:cNvSpPr txBox="1"/>
          <p:nvPr>
            <p:ph idx="12" type="sldNum"/>
          </p:nvPr>
        </p:nvSpPr>
        <p:spPr>
          <a:xfrm>
            <a:off x="8939894" y="6356350"/>
            <a:ext cx="19688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31" name="Shape 31"/>
        <p:cNvGrpSpPr/>
        <p:nvPr/>
      </p:nvGrpSpPr>
      <p:grpSpPr>
        <a:xfrm>
          <a:off x="0" y="0"/>
          <a:ext cx="0" cy="0"/>
          <a:chOff x="0" y="0"/>
          <a:chExt cx="0" cy="0"/>
        </a:xfrm>
      </p:grpSpPr>
      <p:sp>
        <p:nvSpPr>
          <p:cNvPr id="32" name="Google Shape;32;p25"/>
          <p:cNvSpPr txBox="1"/>
          <p:nvPr>
            <p:ph idx="10" type="dt"/>
          </p:nvPr>
        </p:nvSpPr>
        <p:spPr>
          <a:xfrm>
            <a:off x="1280160" y="6356350"/>
            <a:ext cx="197194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5"/>
          <p:cNvSpPr txBox="1"/>
          <p:nvPr>
            <p:ph idx="11" type="ftr"/>
          </p:nvPr>
        </p:nvSpPr>
        <p:spPr>
          <a:xfrm>
            <a:off x="3252107" y="6356350"/>
            <a:ext cx="5687786"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5"/>
          <p:cNvSpPr txBox="1"/>
          <p:nvPr>
            <p:ph idx="12" type="sldNum"/>
          </p:nvPr>
        </p:nvSpPr>
        <p:spPr>
          <a:xfrm>
            <a:off x="8939894" y="6356350"/>
            <a:ext cx="19688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blipFill>
          <a:blip r:embed="rId2">
            <a:alphaModFix/>
          </a:blip>
          <a:stretch>
            <a:fillRect/>
          </a:stretch>
        </a:blipFill>
      </p:bgPr>
    </p:bg>
    <p:spTree>
      <p:nvGrpSpPr>
        <p:cNvPr id="35" name="Shape 35"/>
        <p:cNvGrpSpPr/>
        <p:nvPr/>
      </p:nvGrpSpPr>
      <p:grpSpPr>
        <a:xfrm>
          <a:off x="0" y="0"/>
          <a:ext cx="0" cy="0"/>
          <a:chOff x="0" y="0"/>
          <a:chExt cx="0" cy="0"/>
        </a:xfrm>
      </p:grpSpPr>
      <p:sp>
        <p:nvSpPr>
          <p:cNvPr id="36" name="Google Shape;36;p26"/>
          <p:cNvSpPr/>
          <p:nvPr/>
        </p:nvSpPr>
        <p:spPr>
          <a:xfrm>
            <a:off x="3502152" y="-20637"/>
            <a:ext cx="7315200" cy="4343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 name="Google Shape;37;p26"/>
          <p:cNvSpPr/>
          <p:nvPr/>
        </p:nvSpPr>
        <p:spPr>
          <a:xfrm>
            <a:off x="3502152" y="4462272"/>
            <a:ext cx="7315200" cy="171907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 name="Google Shape;38;p26"/>
          <p:cNvSpPr txBox="1"/>
          <p:nvPr>
            <p:ph type="title"/>
          </p:nvPr>
        </p:nvSpPr>
        <p:spPr>
          <a:xfrm>
            <a:off x="3838015" y="658346"/>
            <a:ext cx="6597464" cy="366441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5000"/>
              <a:buFont typeface="Calibri"/>
              <a:buNone/>
              <a:defRPr b="1" sz="5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6"/>
          <p:cNvSpPr txBox="1"/>
          <p:nvPr>
            <p:ph idx="1" type="body"/>
          </p:nvPr>
        </p:nvSpPr>
        <p:spPr>
          <a:xfrm>
            <a:off x="3838014" y="4589463"/>
            <a:ext cx="6597465"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Clr>
                <a:schemeClr val="dk1"/>
              </a:buClr>
              <a:buSzPts val="2400"/>
              <a:buNone/>
              <a:defRPr sz="2400">
                <a:solidFill>
                  <a:schemeClr val="dk1"/>
                </a:solidFill>
              </a:defRPr>
            </a:lvl1pPr>
            <a:lvl2pPr indent="-228600" lvl="1" marL="914400" algn="l">
              <a:lnSpc>
                <a:spcPct val="100000"/>
              </a:lnSpc>
              <a:spcBef>
                <a:spcPts val="300"/>
              </a:spcBef>
              <a:spcAft>
                <a:spcPts val="0"/>
              </a:spcAft>
              <a:buClr>
                <a:srgbClr val="8F9291"/>
              </a:buClr>
              <a:buSzPts val="2000"/>
              <a:buNone/>
              <a:defRPr sz="2000">
                <a:solidFill>
                  <a:srgbClr val="8F9291"/>
                </a:solidFill>
              </a:defRPr>
            </a:lvl2pPr>
            <a:lvl3pPr indent="-228600" lvl="2" marL="1371600" algn="l">
              <a:lnSpc>
                <a:spcPct val="100000"/>
              </a:lnSpc>
              <a:spcBef>
                <a:spcPts val="300"/>
              </a:spcBef>
              <a:spcAft>
                <a:spcPts val="0"/>
              </a:spcAft>
              <a:buClr>
                <a:srgbClr val="8F9291"/>
              </a:buClr>
              <a:buSzPts val="1800"/>
              <a:buNone/>
              <a:defRPr sz="1800">
                <a:solidFill>
                  <a:srgbClr val="8F9291"/>
                </a:solidFill>
              </a:defRPr>
            </a:lvl3pPr>
            <a:lvl4pPr indent="-228600" lvl="3" marL="1828800" algn="l">
              <a:lnSpc>
                <a:spcPct val="100000"/>
              </a:lnSpc>
              <a:spcBef>
                <a:spcPts val="0"/>
              </a:spcBef>
              <a:spcAft>
                <a:spcPts val="0"/>
              </a:spcAft>
              <a:buClr>
                <a:srgbClr val="8F9291"/>
              </a:buClr>
              <a:buSzPts val="1600"/>
              <a:buNone/>
              <a:defRPr sz="1600">
                <a:solidFill>
                  <a:srgbClr val="8F9291"/>
                </a:solidFill>
              </a:defRPr>
            </a:lvl4pPr>
            <a:lvl5pPr indent="-228600" lvl="4" marL="2286000" algn="l">
              <a:lnSpc>
                <a:spcPct val="100000"/>
              </a:lnSpc>
              <a:spcBef>
                <a:spcPts val="0"/>
              </a:spcBef>
              <a:spcAft>
                <a:spcPts val="0"/>
              </a:spcAft>
              <a:buClr>
                <a:srgbClr val="8F9291"/>
              </a:buClr>
              <a:buSzPts val="1600"/>
              <a:buNone/>
              <a:defRPr sz="1600">
                <a:solidFill>
                  <a:srgbClr val="8F9291"/>
                </a:solidFill>
              </a:defRPr>
            </a:lvl5pPr>
            <a:lvl6pPr indent="-228600" lvl="5" marL="2743200" algn="l">
              <a:lnSpc>
                <a:spcPct val="100000"/>
              </a:lnSpc>
              <a:spcBef>
                <a:spcPts val="0"/>
              </a:spcBef>
              <a:spcAft>
                <a:spcPts val="0"/>
              </a:spcAft>
              <a:buClr>
                <a:srgbClr val="8F9291"/>
              </a:buClr>
              <a:buSzPts val="1600"/>
              <a:buNone/>
              <a:defRPr sz="1600">
                <a:solidFill>
                  <a:srgbClr val="8F9291"/>
                </a:solidFill>
              </a:defRPr>
            </a:lvl6pPr>
            <a:lvl7pPr indent="-228600" lvl="6" marL="3200400" algn="l">
              <a:lnSpc>
                <a:spcPct val="100000"/>
              </a:lnSpc>
              <a:spcBef>
                <a:spcPts val="0"/>
              </a:spcBef>
              <a:spcAft>
                <a:spcPts val="0"/>
              </a:spcAft>
              <a:buClr>
                <a:srgbClr val="8F9291"/>
              </a:buClr>
              <a:buSzPts val="1600"/>
              <a:buNone/>
              <a:defRPr sz="1600">
                <a:solidFill>
                  <a:srgbClr val="8F9291"/>
                </a:solidFill>
              </a:defRPr>
            </a:lvl7pPr>
            <a:lvl8pPr indent="-228600" lvl="7" marL="3657600" algn="l">
              <a:lnSpc>
                <a:spcPct val="100000"/>
              </a:lnSpc>
              <a:spcBef>
                <a:spcPts val="0"/>
              </a:spcBef>
              <a:spcAft>
                <a:spcPts val="0"/>
              </a:spcAft>
              <a:buClr>
                <a:srgbClr val="8F9291"/>
              </a:buClr>
              <a:buSzPts val="1600"/>
              <a:buNone/>
              <a:defRPr sz="1600">
                <a:solidFill>
                  <a:srgbClr val="8F9291"/>
                </a:solidFill>
              </a:defRPr>
            </a:lvl8pPr>
            <a:lvl9pPr indent="-228600" lvl="8" marL="4114800" algn="l">
              <a:lnSpc>
                <a:spcPct val="100000"/>
              </a:lnSpc>
              <a:spcBef>
                <a:spcPts val="0"/>
              </a:spcBef>
              <a:spcAft>
                <a:spcPts val="0"/>
              </a:spcAft>
              <a:buClr>
                <a:srgbClr val="8F9291"/>
              </a:buClr>
              <a:buSzPts val="1600"/>
              <a:buNone/>
              <a:defRPr sz="1600">
                <a:solidFill>
                  <a:srgbClr val="8F9291"/>
                </a:solidFill>
              </a:defRPr>
            </a:lvl9pPr>
          </a:lstStyle>
          <a:p/>
        </p:txBody>
      </p:sp>
      <p:sp>
        <p:nvSpPr>
          <p:cNvPr id="40" name="Google Shape;40;p26"/>
          <p:cNvSpPr txBox="1"/>
          <p:nvPr>
            <p:ph idx="10" type="dt"/>
          </p:nvPr>
        </p:nvSpPr>
        <p:spPr>
          <a:xfrm>
            <a:off x="1280160" y="6356350"/>
            <a:ext cx="197194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6"/>
          <p:cNvSpPr txBox="1"/>
          <p:nvPr>
            <p:ph idx="11" type="ftr"/>
          </p:nvPr>
        </p:nvSpPr>
        <p:spPr>
          <a:xfrm>
            <a:off x="3252107" y="6356350"/>
            <a:ext cx="5687786"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6"/>
          <p:cNvSpPr txBox="1"/>
          <p:nvPr>
            <p:ph idx="12" type="sldNum"/>
          </p:nvPr>
        </p:nvSpPr>
        <p:spPr>
          <a:xfrm>
            <a:off x="8939894" y="6356350"/>
            <a:ext cx="19688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2"/>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2"/>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2"/>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2"/>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2"/>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2"/>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2"/>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2"/>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3" name="Shape 43"/>
        <p:cNvGrpSpPr/>
        <p:nvPr/>
      </p:nvGrpSpPr>
      <p:grpSpPr>
        <a:xfrm>
          <a:off x="0" y="0"/>
          <a:ext cx="0" cy="0"/>
          <a:chOff x="0" y="0"/>
          <a:chExt cx="0" cy="0"/>
        </a:xfrm>
      </p:grpSpPr>
      <p:sp>
        <p:nvSpPr>
          <p:cNvPr id="44" name="Google Shape;44;p27"/>
          <p:cNvSpPr txBox="1"/>
          <p:nvPr>
            <p:ph type="title"/>
          </p:nvPr>
        </p:nvSpPr>
        <p:spPr>
          <a:xfrm>
            <a:off x="1280160" y="466343"/>
            <a:ext cx="9628632" cy="1362113"/>
          </a:xfrm>
          <a:prstGeom prst="rect">
            <a:avLst/>
          </a:prstGeom>
          <a:noFill/>
          <a:ln>
            <a:noFill/>
          </a:ln>
        </p:spPr>
        <p:txBody>
          <a:bodyPr anchorCtr="0" anchor="ctr" bIns="45700" lIns="91425" spcFirstLastPara="1" rIns="91425" wrap="square" tIns="45700">
            <a:normAutofit/>
          </a:bodyPr>
          <a:lstStyle>
            <a:lvl1pPr lvl="0" algn="l">
              <a:lnSpc>
                <a:spcPct val="95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27"/>
          <p:cNvSpPr txBox="1"/>
          <p:nvPr>
            <p:ph idx="1" type="body"/>
          </p:nvPr>
        </p:nvSpPr>
        <p:spPr>
          <a:xfrm>
            <a:off x="1280160" y="2194560"/>
            <a:ext cx="4489704" cy="3986784"/>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500"/>
              </a:spcBef>
              <a:spcAft>
                <a:spcPts val="0"/>
              </a:spcAft>
              <a:buClr>
                <a:schemeClr val="dk1"/>
              </a:buClr>
              <a:buSzPts val="1800"/>
              <a:buChar char="▪"/>
              <a:defRPr/>
            </a:lvl1pPr>
            <a:lvl2pPr indent="-342900" lvl="1" marL="914400" algn="l">
              <a:lnSpc>
                <a:spcPct val="100000"/>
              </a:lnSpc>
              <a:spcBef>
                <a:spcPts val="300"/>
              </a:spcBef>
              <a:spcAft>
                <a:spcPts val="0"/>
              </a:spcAft>
              <a:buClr>
                <a:schemeClr val="dk1"/>
              </a:buClr>
              <a:buSzPts val="180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100000"/>
              </a:lnSpc>
              <a:spcBef>
                <a:spcPts val="0"/>
              </a:spcBef>
              <a:spcAft>
                <a:spcPts val="0"/>
              </a:spcAft>
              <a:buClr>
                <a:schemeClr val="dk1"/>
              </a:buClr>
              <a:buSzPts val="1800"/>
              <a:buChar char="▪"/>
              <a:defRPr/>
            </a:lvl4pPr>
            <a:lvl5pPr indent="-342900" lvl="4" marL="2286000" algn="l">
              <a:lnSpc>
                <a:spcPct val="100000"/>
              </a:lnSpc>
              <a:spcBef>
                <a:spcPts val="0"/>
              </a:spcBef>
              <a:spcAft>
                <a:spcPts val="0"/>
              </a:spcAft>
              <a:buClr>
                <a:schemeClr val="dk1"/>
              </a:buClr>
              <a:buSzPts val="1800"/>
              <a:buChar char="▪"/>
              <a:defRPr/>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0"/>
              </a:spcBef>
              <a:spcAft>
                <a:spcPts val="0"/>
              </a:spcAft>
              <a:buClr>
                <a:schemeClr val="dk1"/>
              </a:buClr>
              <a:buSzPts val="1800"/>
              <a:buChar char="▪"/>
              <a:defRPr/>
            </a:lvl8pPr>
            <a:lvl9pPr indent="-342900" lvl="8" marL="4114800" algn="l">
              <a:lnSpc>
                <a:spcPct val="100000"/>
              </a:lnSpc>
              <a:spcBef>
                <a:spcPts val="0"/>
              </a:spcBef>
              <a:spcAft>
                <a:spcPts val="0"/>
              </a:spcAft>
              <a:buClr>
                <a:schemeClr val="dk1"/>
              </a:buClr>
              <a:buSzPts val="1800"/>
              <a:buChar char="▪"/>
              <a:defRPr/>
            </a:lvl9pPr>
          </a:lstStyle>
          <a:p/>
        </p:txBody>
      </p:sp>
      <p:sp>
        <p:nvSpPr>
          <p:cNvPr id="46" name="Google Shape;46;p27"/>
          <p:cNvSpPr txBox="1"/>
          <p:nvPr>
            <p:ph idx="2" type="body"/>
          </p:nvPr>
        </p:nvSpPr>
        <p:spPr>
          <a:xfrm>
            <a:off x="6415368" y="2194560"/>
            <a:ext cx="4493424" cy="3986784"/>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500"/>
              </a:spcBef>
              <a:spcAft>
                <a:spcPts val="0"/>
              </a:spcAft>
              <a:buClr>
                <a:schemeClr val="dk1"/>
              </a:buClr>
              <a:buSzPts val="1800"/>
              <a:buChar char="▪"/>
              <a:defRPr/>
            </a:lvl1pPr>
            <a:lvl2pPr indent="-342900" lvl="1" marL="914400" algn="l">
              <a:lnSpc>
                <a:spcPct val="100000"/>
              </a:lnSpc>
              <a:spcBef>
                <a:spcPts val="300"/>
              </a:spcBef>
              <a:spcAft>
                <a:spcPts val="0"/>
              </a:spcAft>
              <a:buClr>
                <a:schemeClr val="dk1"/>
              </a:buClr>
              <a:buSzPts val="180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100000"/>
              </a:lnSpc>
              <a:spcBef>
                <a:spcPts val="0"/>
              </a:spcBef>
              <a:spcAft>
                <a:spcPts val="0"/>
              </a:spcAft>
              <a:buClr>
                <a:schemeClr val="dk1"/>
              </a:buClr>
              <a:buSzPts val="1800"/>
              <a:buChar char="▪"/>
              <a:defRPr/>
            </a:lvl4pPr>
            <a:lvl5pPr indent="-342900" lvl="4" marL="2286000" algn="l">
              <a:lnSpc>
                <a:spcPct val="100000"/>
              </a:lnSpc>
              <a:spcBef>
                <a:spcPts val="0"/>
              </a:spcBef>
              <a:spcAft>
                <a:spcPts val="0"/>
              </a:spcAft>
              <a:buClr>
                <a:schemeClr val="dk1"/>
              </a:buClr>
              <a:buSzPts val="1800"/>
              <a:buChar char="▪"/>
              <a:defRPr/>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0"/>
              </a:spcBef>
              <a:spcAft>
                <a:spcPts val="0"/>
              </a:spcAft>
              <a:buClr>
                <a:schemeClr val="dk1"/>
              </a:buClr>
              <a:buSzPts val="1800"/>
              <a:buChar char="▪"/>
              <a:defRPr/>
            </a:lvl8pPr>
            <a:lvl9pPr indent="-342900" lvl="8" marL="4114800" algn="l">
              <a:lnSpc>
                <a:spcPct val="100000"/>
              </a:lnSpc>
              <a:spcBef>
                <a:spcPts val="0"/>
              </a:spcBef>
              <a:spcAft>
                <a:spcPts val="0"/>
              </a:spcAft>
              <a:buClr>
                <a:schemeClr val="dk1"/>
              </a:buClr>
              <a:buSzPts val="1800"/>
              <a:buChar char="▪"/>
              <a:defRPr/>
            </a:lvl9pPr>
          </a:lstStyle>
          <a:p/>
        </p:txBody>
      </p:sp>
      <p:sp>
        <p:nvSpPr>
          <p:cNvPr id="47" name="Google Shape;47;p27"/>
          <p:cNvSpPr txBox="1"/>
          <p:nvPr>
            <p:ph idx="10" type="dt"/>
          </p:nvPr>
        </p:nvSpPr>
        <p:spPr>
          <a:xfrm>
            <a:off x="1280160" y="6356350"/>
            <a:ext cx="197194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7"/>
          <p:cNvSpPr txBox="1"/>
          <p:nvPr>
            <p:ph idx="11" type="ftr"/>
          </p:nvPr>
        </p:nvSpPr>
        <p:spPr>
          <a:xfrm>
            <a:off x="3252107" y="6356350"/>
            <a:ext cx="5687786"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7"/>
          <p:cNvSpPr txBox="1"/>
          <p:nvPr>
            <p:ph idx="12" type="sldNum"/>
          </p:nvPr>
        </p:nvSpPr>
        <p:spPr>
          <a:xfrm>
            <a:off x="8939894" y="6356350"/>
            <a:ext cx="19688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50" name="Shape 50"/>
        <p:cNvGrpSpPr/>
        <p:nvPr/>
      </p:nvGrpSpPr>
      <p:grpSpPr>
        <a:xfrm>
          <a:off x="0" y="0"/>
          <a:ext cx="0" cy="0"/>
          <a:chOff x="0" y="0"/>
          <a:chExt cx="0" cy="0"/>
        </a:xfrm>
      </p:grpSpPr>
      <p:sp>
        <p:nvSpPr>
          <p:cNvPr id="51" name="Google Shape;51;p28"/>
          <p:cNvSpPr txBox="1"/>
          <p:nvPr>
            <p:ph type="title"/>
          </p:nvPr>
        </p:nvSpPr>
        <p:spPr>
          <a:xfrm>
            <a:off x="1280160" y="466343"/>
            <a:ext cx="9628632" cy="1362113"/>
          </a:xfrm>
          <a:prstGeom prst="rect">
            <a:avLst/>
          </a:prstGeom>
          <a:noFill/>
          <a:ln>
            <a:noFill/>
          </a:ln>
        </p:spPr>
        <p:txBody>
          <a:bodyPr anchorCtr="0" anchor="ctr" bIns="45700" lIns="91425" spcFirstLastPara="1" rIns="91425" wrap="square" tIns="45700">
            <a:normAutofit/>
          </a:bodyPr>
          <a:lstStyle>
            <a:lvl1pPr lvl="0" algn="l">
              <a:lnSpc>
                <a:spcPct val="95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8"/>
          <p:cNvSpPr txBox="1"/>
          <p:nvPr>
            <p:ph idx="1" type="body"/>
          </p:nvPr>
        </p:nvSpPr>
        <p:spPr>
          <a:xfrm>
            <a:off x="1280160" y="1828456"/>
            <a:ext cx="4489704" cy="830695"/>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500"/>
              </a:spcBef>
              <a:spcAft>
                <a:spcPts val="0"/>
              </a:spcAft>
              <a:buClr>
                <a:schemeClr val="dk1"/>
              </a:buClr>
              <a:buSzPts val="2400"/>
              <a:buNone/>
              <a:defRPr b="1" sz="2400"/>
            </a:lvl1pPr>
            <a:lvl2pPr indent="-228600" lvl="1" marL="914400" algn="l">
              <a:lnSpc>
                <a:spcPct val="100000"/>
              </a:lnSpc>
              <a:spcBef>
                <a:spcPts val="300"/>
              </a:spcBef>
              <a:spcAft>
                <a:spcPts val="0"/>
              </a:spcAft>
              <a:buClr>
                <a:schemeClr val="dk1"/>
              </a:buClr>
              <a:buSzPts val="2000"/>
              <a:buNone/>
              <a:defRPr b="1" sz="2000"/>
            </a:lvl2pPr>
            <a:lvl3pPr indent="-228600" lvl="2" marL="1371600" algn="l">
              <a:lnSpc>
                <a:spcPct val="100000"/>
              </a:lnSpc>
              <a:spcBef>
                <a:spcPts val="300"/>
              </a:spcBef>
              <a:spcAft>
                <a:spcPts val="0"/>
              </a:spcAft>
              <a:buClr>
                <a:schemeClr val="dk1"/>
              </a:buClr>
              <a:buSzPts val="1800"/>
              <a:buNone/>
              <a:defRPr b="1" sz="1800"/>
            </a:lvl3pPr>
            <a:lvl4pPr indent="-228600" lvl="3" marL="1828800" algn="l">
              <a:lnSpc>
                <a:spcPct val="100000"/>
              </a:lnSpc>
              <a:spcBef>
                <a:spcPts val="0"/>
              </a:spcBef>
              <a:spcAft>
                <a:spcPts val="0"/>
              </a:spcAft>
              <a:buClr>
                <a:schemeClr val="dk1"/>
              </a:buClr>
              <a:buSzPts val="1600"/>
              <a:buNone/>
              <a:defRPr b="1" sz="1600"/>
            </a:lvl4pPr>
            <a:lvl5pPr indent="-228600" lvl="4" marL="2286000" algn="l">
              <a:lnSpc>
                <a:spcPct val="100000"/>
              </a:lnSpc>
              <a:spcBef>
                <a:spcPts val="0"/>
              </a:spcBef>
              <a:spcAft>
                <a:spcPts val="0"/>
              </a:spcAft>
              <a:buClr>
                <a:schemeClr val="dk1"/>
              </a:buClr>
              <a:buSzPts val="1600"/>
              <a:buNone/>
              <a:defRPr b="1" sz="1600"/>
            </a:lvl5pPr>
            <a:lvl6pPr indent="-228600" lvl="5" marL="2743200" algn="l">
              <a:lnSpc>
                <a:spcPct val="100000"/>
              </a:lnSpc>
              <a:spcBef>
                <a:spcPts val="0"/>
              </a:spcBef>
              <a:spcAft>
                <a:spcPts val="0"/>
              </a:spcAft>
              <a:buClr>
                <a:schemeClr val="dk1"/>
              </a:buClr>
              <a:buSzPts val="1600"/>
              <a:buNone/>
              <a:defRPr b="1" sz="1600"/>
            </a:lvl6pPr>
            <a:lvl7pPr indent="-228600" lvl="6" marL="3200400" algn="l">
              <a:lnSpc>
                <a:spcPct val="100000"/>
              </a:lnSpc>
              <a:spcBef>
                <a:spcPts val="0"/>
              </a:spcBef>
              <a:spcAft>
                <a:spcPts val="0"/>
              </a:spcAft>
              <a:buClr>
                <a:schemeClr val="dk1"/>
              </a:buClr>
              <a:buSzPts val="1600"/>
              <a:buNone/>
              <a:defRPr b="1" sz="1600"/>
            </a:lvl7pPr>
            <a:lvl8pPr indent="-228600" lvl="7" marL="3657600" algn="l">
              <a:lnSpc>
                <a:spcPct val="100000"/>
              </a:lnSpc>
              <a:spcBef>
                <a:spcPts val="0"/>
              </a:spcBef>
              <a:spcAft>
                <a:spcPts val="0"/>
              </a:spcAft>
              <a:buClr>
                <a:schemeClr val="dk1"/>
              </a:buClr>
              <a:buSzPts val="1600"/>
              <a:buNone/>
              <a:defRPr b="1" sz="1600"/>
            </a:lvl8pPr>
            <a:lvl9pPr indent="-228600" lvl="8" marL="4114800" algn="l">
              <a:lnSpc>
                <a:spcPct val="100000"/>
              </a:lnSpc>
              <a:spcBef>
                <a:spcPts val="0"/>
              </a:spcBef>
              <a:spcAft>
                <a:spcPts val="0"/>
              </a:spcAft>
              <a:buClr>
                <a:schemeClr val="dk1"/>
              </a:buClr>
              <a:buSzPts val="1600"/>
              <a:buNone/>
              <a:defRPr b="1" sz="1600"/>
            </a:lvl9pPr>
          </a:lstStyle>
          <a:p/>
        </p:txBody>
      </p:sp>
      <p:sp>
        <p:nvSpPr>
          <p:cNvPr id="53" name="Google Shape;53;p28"/>
          <p:cNvSpPr txBox="1"/>
          <p:nvPr>
            <p:ph idx="2" type="body"/>
          </p:nvPr>
        </p:nvSpPr>
        <p:spPr>
          <a:xfrm>
            <a:off x="1280160" y="2743194"/>
            <a:ext cx="4489704" cy="3433769"/>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500"/>
              </a:spcBef>
              <a:spcAft>
                <a:spcPts val="0"/>
              </a:spcAft>
              <a:buClr>
                <a:schemeClr val="dk1"/>
              </a:buClr>
              <a:buSzPts val="1800"/>
              <a:buChar char="▪"/>
              <a:defRPr/>
            </a:lvl1pPr>
            <a:lvl2pPr indent="-342900" lvl="1" marL="914400" algn="l">
              <a:lnSpc>
                <a:spcPct val="100000"/>
              </a:lnSpc>
              <a:spcBef>
                <a:spcPts val="300"/>
              </a:spcBef>
              <a:spcAft>
                <a:spcPts val="0"/>
              </a:spcAft>
              <a:buClr>
                <a:schemeClr val="dk1"/>
              </a:buClr>
              <a:buSzPts val="180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100000"/>
              </a:lnSpc>
              <a:spcBef>
                <a:spcPts val="0"/>
              </a:spcBef>
              <a:spcAft>
                <a:spcPts val="0"/>
              </a:spcAft>
              <a:buClr>
                <a:schemeClr val="dk1"/>
              </a:buClr>
              <a:buSzPts val="1800"/>
              <a:buChar char="▪"/>
              <a:defRPr/>
            </a:lvl4pPr>
            <a:lvl5pPr indent="-342900" lvl="4" marL="2286000" algn="l">
              <a:lnSpc>
                <a:spcPct val="100000"/>
              </a:lnSpc>
              <a:spcBef>
                <a:spcPts val="0"/>
              </a:spcBef>
              <a:spcAft>
                <a:spcPts val="0"/>
              </a:spcAft>
              <a:buClr>
                <a:schemeClr val="dk1"/>
              </a:buClr>
              <a:buSzPts val="1800"/>
              <a:buChar char="▪"/>
              <a:defRPr/>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0"/>
              </a:spcBef>
              <a:spcAft>
                <a:spcPts val="0"/>
              </a:spcAft>
              <a:buClr>
                <a:schemeClr val="dk1"/>
              </a:buClr>
              <a:buSzPts val="1800"/>
              <a:buChar char="▪"/>
              <a:defRPr/>
            </a:lvl8pPr>
            <a:lvl9pPr indent="-342900" lvl="8" marL="4114800" algn="l">
              <a:lnSpc>
                <a:spcPct val="100000"/>
              </a:lnSpc>
              <a:spcBef>
                <a:spcPts val="0"/>
              </a:spcBef>
              <a:spcAft>
                <a:spcPts val="0"/>
              </a:spcAft>
              <a:buClr>
                <a:schemeClr val="dk1"/>
              </a:buClr>
              <a:buSzPts val="1800"/>
              <a:buChar char="▪"/>
              <a:defRPr/>
            </a:lvl9pPr>
          </a:lstStyle>
          <a:p/>
        </p:txBody>
      </p:sp>
      <p:sp>
        <p:nvSpPr>
          <p:cNvPr id="54" name="Google Shape;54;p28"/>
          <p:cNvSpPr txBox="1"/>
          <p:nvPr>
            <p:ph idx="3" type="body"/>
          </p:nvPr>
        </p:nvSpPr>
        <p:spPr>
          <a:xfrm>
            <a:off x="6419088" y="1828456"/>
            <a:ext cx="4489704" cy="830695"/>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500"/>
              </a:spcBef>
              <a:spcAft>
                <a:spcPts val="0"/>
              </a:spcAft>
              <a:buClr>
                <a:schemeClr val="dk1"/>
              </a:buClr>
              <a:buSzPts val="2400"/>
              <a:buNone/>
              <a:defRPr b="1" sz="2400"/>
            </a:lvl1pPr>
            <a:lvl2pPr indent="-228600" lvl="1" marL="914400" algn="l">
              <a:lnSpc>
                <a:spcPct val="100000"/>
              </a:lnSpc>
              <a:spcBef>
                <a:spcPts val="300"/>
              </a:spcBef>
              <a:spcAft>
                <a:spcPts val="0"/>
              </a:spcAft>
              <a:buClr>
                <a:schemeClr val="dk1"/>
              </a:buClr>
              <a:buSzPts val="2000"/>
              <a:buNone/>
              <a:defRPr b="1" sz="2000"/>
            </a:lvl2pPr>
            <a:lvl3pPr indent="-228600" lvl="2" marL="1371600" algn="l">
              <a:lnSpc>
                <a:spcPct val="100000"/>
              </a:lnSpc>
              <a:spcBef>
                <a:spcPts val="300"/>
              </a:spcBef>
              <a:spcAft>
                <a:spcPts val="0"/>
              </a:spcAft>
              <a:buClr>
                <a:schemeClr val="dk1"/>
              </a:buClr>
              <a:buSzPts val="1800"/>
              <a:buNone/>
              <a:defRPr b="1" sz="1800"/>
            </a:lvl3pPr>
            <a:lvl4pPr indent="-228600" lvl="3" marL="1828800" algn="l">
              <a:lnSpc>
                <a:spcPct val="100000"/>
              </a:lnSpc>
              <a:spcBef>
                <a:spcPts val="0"/>
              </a:spcBef>
              <a:spcAft>
                <a:spcPts val="0"/>
              </a:spcAft>
              <a:buClr>
                <a:schemeClr val="dk1"/>
              </a:buClr>
              <a:buSzPts val="1600"/>
              <a:buNone/>
              <a:defRPr b="1" sz="1600"/>
            </a:lvl4pPr>
            <a:lvl5pPr indent="-228600" lvl="4" marL="2286000" algn="l">
              <a:lnSpc>
                <a:spcPct val="100000"/>
              </a:lnSpc>
              <a:spcBef>
                <a:spcPts val="0"/>
              </a:spcBef>
              <a:spcAft>
                <a:spcPts val="0"/>
              </a:spcAft>
              <a:buClr>
                <a:schemeClr val="dk1"/>
              </a:buClr>
              <a:buSzPts val="1600"/>
              <a:buNone/>
              <a:defRPr b="1" sz="1600"/>
            </a:lvl5pPr>
            <a:lvl6pPr indent="-228600" lvl="5" marL="2743200" algn="l">
              <a:lnSpc>
                <a:spcPct val="100000"/>
              </a:lnSpc>
              <a:spcBef>
                <a:spcPts val="0"/>
              </a:spcBef>
              <a:spcAft>
                <a:spcPts val="0"/>
              </a:spcAft>
              <a:buClr>
                <a:schemeClr val="dk1"/>
              </a:buClr>
              <a:buSzPts val="1600"/>
              <a:buNone/>
              <a:defRPr b="1" sz="1600"/>
            </a:lvl6pPr>
            <a:lvl7pPr indent="-228600" lvl="6" marL="3200400" algn="l">
              <a:lnSpc>
                <a:spcPct val="100000"/>
              </a:lnSpc>
              <a:spcBef>
                <a:spcPts val="0"/>
              </a:spcBef>
              <a:spcAft>
                <a:spcPts val="0"/>
              </a:spcAft>
              <a:buClr>
                <a:schemeClr val="dk1"/>
              </a:buClr>
              <a:buSzPts val="1600"/>
              <a:buNone/>
              <a:defRPr b="1" sz="1600"/>
            </a:lvl7pPr>
            <a:lvl8pPr indent="-228600" lvl="7" marL="3657600" algn="l">
              <a:lnSpc>
                <a:spcPct val="100000"/>
              </a:lnSpc>
              <a:spcBef>
                <a:spcPts val="0"/>
              </a:spcBef>
              <a:spcAft>
                <a:spcPts val="0"/>
              </a:spcAft>
              <a:buClr>
                <a:schemeClr val="dk1"/>
              </a:buClr>
              <a:buSzPts val="1600"/>
              <a:buNone/>
              <a:defRPr b="1" sz="1600"/>
            </a:lvl8pPr>
            <a:lvl9pPr indent="-228600" lvl="8" marL="4114800" algn="l">
              <a:lnSpc>
                <a:spcPct val="100000"/>
              </a:lnSpc>
              <a:spcBef>
                <a:spcPts val="0"/>
              </a:spcBef>
              <a:spcAft>
                <a:spcPts val="0"/>
              </a:spcAft>
              <a:buClr>
                <a:schemeClr val="dk1"/>
              </a:buClr>
              <a:buSzPts val="1600"/>
              <a:buNone/>
              <a:defRPr b="1" sz="1600"/>
            </a:lvl9pPr>
          </a:lstStyle>
          <a:p/>
        </p:txBody>
      </p:sp>
      <p:sp>
        <p:nvSpPr>
          <p:cNvPr id="55" name="Google Shape;55;p28"/>
          <p:cNvSpPr txBox="1"/>
          <p:nvPr>
            <p:ph idx="4" type="body"/>
          </p:nvPr>
        </p:nvSpPr>
        <p:spPr>
          <a:xfrm>
            <a:off x="6419088" y="2743194"/>
            <a:ext cx="4489704" cy="3433769"/>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500"/>
              </a:spcBef>
              <a:spcAft>
                <a:spcPts val="0"/>
              </a:spcAft>
              <a:buClr>
                <a:schemeClr val="dk1"/>
              </a:buClr>
              <a:buSzPts val="1800"/>
              <a:buChar char="▪"/>
              <a:defRPr/>
            </a:lvl1pPr>
            <a:lvl2pPr indent="-342900" lvl="1" marL="914400" algn="l">
              <a:lnSpc>
                <a:spcPct val="100000"/>
              </a:lnSpc>
              <a:spcBef>
                <a:spcPts val="300"/>
              </a:spcBef>
              <a:spcAft>
                <a:spcPts val="0"/>
              </a:spcAft>
              <a:buClr>
                <a:schemeClr val="dk1"/>
              </a:buClr>
              <a:buSzPts val="180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100000"/>
              </a:lnSpc>
              <a:spcBef>
                <a:spcPts val="0"/>
              </a:spcBef>
              <a:spcAft>
                <a:spcPts val="0"/>
              </a:spcAft>
              <a:buClr>
                <a:schemeClr val="dk1"/>
              </a:buClr>
              <a:buSzPts val="1800"/>
              <a:buChar char="▪"/>
              <a:defRPr/>
            </a:lvl4pPr>
            <a:lvl5pPr indent="-342900" lvl="4" marL="2286000" algn="l">
              <a:lnSpc>
                <a:spcPct val="100000"/>
              </a:lnSpc>
              <a:spcBef>
                <a:spcPts val="0"/>
              </a:spcBef>
              <a:spcAft>
                <a:spcPts val="0"/>
              </a:spcAft>
              <a:buClr>
                <a:schemeClr val="dk1"/>
              </a:buClr>
              <a:buSzPts val="1800"/>
              <a:buChar char="▪"/>
              <a:defRPr/>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0"/>
              </a:spcBef>
              <a:spcAft>
                <a:spcPts val="0"/>
              </a:spcAft>
              <a:buClr>
                <a:schemeClr val="dk1"/>
              </a:buClr>
              <a:buSzPts val="1800"/>
              <a:buChar char="▪"/>
              <a:defRPr/>
            </a:lvl8pPr>
            <a:lvl9pPr indent="-342900" lvl="8" marL="4114800" algn="l">
              <a:lnSpc>
                <a:spcPct val="100000"/>
              </a:lnSpc>
              <a:spcBef>
                <a:spcPts val="0"/>
              </a:spcBef>
              <a:spcAft>
                <a:spcPts val="0"/>
              </a:spcAft>
              <a:buClr>
                <a:schemeClr val="dk1"/>
              </a:buClr>
              <a:buSzPts val="1800"/>
              <a:buChar char="▪"/>
              <a:defRPr/>
            </a:lvl9pPr>
          </a:lstStyle>
          <a:p/>
        </p:txBody>
      </p:sp>
      <p:sp>
        <p:nvSpPr>
          <p:cNvPr id="56" name="Google Shape;56;p28"/>
          <p:cNvSpPr txBox="1"/>
          <p:nvPr>
            <p:ph idx="10" type="dt"/>
          </p:nvPr>
        </p:nvSpPr>
        <p:spPr>
          <a:xfrm>
            <a:off x="1280160" y="6356350"/>
            <a:ext cx="197194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8"/>
          <p:cNvSpPr txBox="1"/>
          <p:nvPr>
            <p:ph idx="11" type="ftr"/>
          </p:nvPr>
        </p:nvSpPr>
        <p:spPr>
          <a:xfrm>
            <a:off x="3252107" y="6356350"/>
            <a:ext cx="5687786"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28"/>
          <p:cNvSpPr txBox="1"/>
          <p:nvPr>
            <p:ph idx="12" type="sldNum"/>
          </p:nvPr>
        </p:nvSpPr>
        <p:spPr>
          <a:xfrm>
            <a:off x="8939894" y="6356350"/>
            <a:ext cx="19688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 name="Shape 59"/>
        <p:cNvGrpSpPr/>
        <p:nvPr/>
      </p:nvGrpSpPr>
      <p:grpSpPr>
        <a:xfrm>
          <a:off x="0" y="0"/>
          <a:ext cx="0" cy="0"/>
          <a:chOff x="0" y="0"/>
          <a:chExt cx="0" cy="0"/>
        </a:xfrm>
      </p:grpSpPr>
      <p:sp>
        <p:nvSpPr>
          <p:cNvPr id="60" name="Google Shape;60;p29"/>
          <p:cNvSpPr txBox="1"/>
          <p:nvPr>
            <p:ph type="title"/>
          </p:nvPr>
        </p:nvSpPr>
        <p:spPr>
          <a:xfrm>
            <a:off x="1280160" y="466343"/>
            <a:ext cx="9628632" cy="1362113"/>
          </a:xfrm>
          <a:prstGeom prst="rect">
            <a:avLst/>
          </a:prstGeom>
          <a:noFill/>
          <a:ln>
            <a:noFill/>
          </a:ln>
        </p:spPr>
        <p:txBody>
          <a:bodyPr anchorCtr="0" anchor="ctr" bIns="45700" lIns="91425" spcFirstLastPara="1" rIns="91425" wrap="square" tIns="45700">
            <a:normAutofit/>
          </a:bodyPr>
          <a:lstStyle>
            <a:lvl1pPr lvl="0" algn="l">
              <a:lnSpc>
                <a:spcPct val="95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29"/>
          <p:cNvSpPr txBox="1"/>
          <p:nvPr>
            <p:ph idx="10" type="dt"/>
          </p:nvPr>
        </p:nvSpPr>
        <p:spPr>
          <a:xfrm>
            <a:off x="1280160" y="6356350"/>
            <a:ext cx="197194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29"/>
          <p:cNvSpPr txBox="1"/>
          <p:nvPr>
            <p:ph idx="11" type="ftr"/>
          </p:nvPr>
        </p:nvSpPr>
        <p:spPr>
          <a:xfrm>
            <a:off x="3252107" y="6356350"/>
            <a:ext cx="5687786"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9"/>
          <p:cNvSpPr txBox="1"/>
          <p:nvPr>
            <p:ph idx="12" type="sldNum"/>
          </p:nvPr>
        </p:nvSpPr>
        <p:spPr>
          <a:xfrm>
            <a:off x="8939894" y="6356350"/>
            <a:ext cx="19688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64" name="Shape 64"/>
        <p:cNvGrpSpPr/>
        <p:nvPr/>
      </p:nvGrpSpPr>
      <p:grpSpPr>
        <a:xfrm>
          <a:off x="0" y="0"/>
          <a:ext cx="0" cy="0"/>
          <a:chOff x="0" y="0"/>
          <a:chExt cx="0" cy="0"/>
        </a:xfrm>
      </p:grpSpPr>
      <p:sp>
        <p:nvSpPr>
          <p:cNvPr id="65" name="Google Shape;65;p30"/>
          <p:cNvSpPr txBox="1"/>
          <p:nvPr>
            <p:ph type="title"/>
          </p:nvPr>
        </p:nvSpPr>
        <p:spPr>
          <a:xfrm>
            <a:off x="1280160" y="466343"/>
            <a:ext cx="9628632" cy="1362113"/>
          </a:xfrm>
          <a:prstGeom prst="rect">
            <a:avLst/>
          </a:prstGeom>
          <a:noFill/>
          <a:ln>
            <a:noFill/>
          </a:ln>
        </p:spPr>
        <p:txBody>
          <a:bodyPr anchorCtr="0" anchor="ctr" bIns="45700" lIns="91425" spcFirstLastPara="1" rIns="91425" wrap="square" tIns="45700">
            <a:normAutofit/>
          </a:bodyPr>
          <a:lstStyle>
            <a:lvl1pPr lvl="0" algn="l">
              <a:lnSpc>
                <a:spcPct val="95000"/>
              </a:lnSpc>
              <a:spcBef>
                <a:spcPts val="0"/>
              </a:spcBef>
              <a:spcAft>
                <a:spcPts val="0"/>
              </a:spcAft>
              <a:buClr>
                <a:schemeClr val="lt1"/>
              </a:buClr>
              <a:buSzPts val="3000"/>
              <a:buFont typeface="Calibri"/>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0"/>
          <p:cNvSpPr txBox="1"/>
          <p:nvPr>
            <p:ph idx="1" type="body"/>
          </p:nvPr>
        </p:nvSpPr>
        <p:spPr>
          <a:xfrm>
            <a:off x="1291818" y="2465294"/>
            <a:ext cx="3834874" cy="371166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500"/>
              </a:spcBef>
              <a:spcAft>
                <a:spcPts val="0"/>
              </a:spcAft>
              <a:buClr>
                <a:schemeClr val="dk1"/>
              </a:buClr>
              <a:buSzPts val="2200"/>
              <a:buNone/>
              <a:defRPr sz="2200"/>
            </a:lvl1pPr>
            <a:lvl2pPr indent="-228600" lvl="1" marL="914400" algn="l">
              <a:lnSpc>
                <a:spcPct val="100000"/>
              </a:lnSpc>
              <a:spcBef>
                <a:spcPts val="300"/>
              </a:spcBef>
              <a:spcAft>
                <a:spcPts val="0"/>
              </a:spcAft>
              <a:buClr>
                <a:schemeClr val="dk1"/>
              </a:buClr>
              <a:buSzPts val="1400"/>
              <a:buNone/>
              <a:defRPr sz="1400"/>
            </a:lvl2pPr>
            <a:lvl3pPr indent="-228600" lvl="2" marL="1371600" algn="l">
              <a:lnSpc>
                <a:spcPct val="100000"/>
              </a:lnSpc>
              <a:spcBef>
                <a:spcPts val="300"/>
              </a:spcBef>
              <a:spcAft>
                <a:spcPts val="0"/>
              </a:spcAft>
              <a:buClr>
                <a:schemeClr val="dk1"/>
              </a:buClr>
              <a:buSzPts val="1200"/>
              <a:buNone/>
              <a:defRPr sz="1200"/>
            </a:lvl3pPr>
            <a:lvl4pPr indent="-228600" lvl="3" marL="1828800" algn="l">
              <a:lnSpc>
                <a:spcPct val="100000"/>
              </a:lnSpc>
              <a:spcBef>
                <a:spcPts val="0"/>
              </a:spcBef>
              <a:spcAft>
                <a:spcPts val="0"/>
              </a:spcAft>
              <a:buClr>
                <a:schemeClr val="dk1"/>
              </a:buClr>
              <a:buSzPts val="1000"/>
              <a:buNone/>
              <a:defRPr sz="1000"/>
            </a:lvl4pPr>
            <a:lvl5pPr indent="-228600" lvl="4" marL="2286000" algn="l">
              <a:lnSpc>
                <a:spcPct val="100000"/>
              </a:lnSpc>
              <a:spcBef>
                <a:spcPts val="0"/>
              </a:spcBef>
              <a:spcAft>
                <a:spcPts val="0"/>
              </a:spcAft>
              <a:buClr>
                <a:schemeClr val="dk1"/>
              </a:buClr>
              <a:buSzPts val="1000"/>
              <a:buNone/>
              <a:defRPr sz="1000"/>
            </a:lvl5pPr>
            <a:lvl6pPr indent="-228600" lvl="5" marL="2743200" algn="l">
              <a:lnSpc>
                <a:spcPct val="100000"/>
              </a:lnSpc>
              <a:spcBef>
                <a:spcPts val="0"/>
              </a:spcBef>
              <a:spcAft>
                <a:spcPts val="0"/>
              </a:spcAft>
              <a:buClr>
                <a:schemeClr val="dk1"/>
              </a:buClr>
              <a:buSzPts val="1000"/>
              <a:buNone/>
              <a:defRPr sz="1000"/>
            </a:lvl6pPr>
            <a:lvl7pPr indent="-228600" lvl="6" marL="3200400" algn="l">
              <a:lnSpc>
                <a:spcPct val="100000"/>
              </a:lnSpc>
              <a:spcBef>
                <a:spcPts val="0"/>
              </a:spcBef>
              <a:spcAft>
                <a:spcPts val="0"/>
              </a:spcAft>
              <a:buClr>
                <a:schemeClr val="dk1"/>
              </a:buClr>
              <a:buSzPts val="1000"/>
              <a:buNone/>
              <a:defRPr sz="1000"/>
            </a:lvl7pPr>
            <a:lvl8pPr indent="-228600" lvl="7" marL="3657600" algn="l">
              <a:lnSpc>
                <a:spcPct val="100000"/>
              </a:lnSpc>
              <a:spcBef>
                <a:spcPts val="0"/>
              </a:spcBef>
              <a:spcAft>
                <a:spcPts val="0"/>
              </a:spcAft>
              <a:buClr>
                <a:schemeClr val="dk1"/>
              </a:buClr>
              <a:buSzPts val="1000"/>
              <a:buNone/>
              <a:defRPr sz="1000"/>
            </a:lvl8pPr>
            <a:lvl9pPr indent="-228600" lvl="8" marL="4114800" algn="l">
              <a:lnSpc>
                <a:spcPct val="100000"/>
              </a:lnSpc>
              <a:spcBef>
                <a:spcPts val="0"/>
              </a:spcBef>
              <a:spcAft>
                <a:spcPts val="0"/>
              </a:spcAft>
              <a:buClr>
                <a:schemeClr val="dk1"/>
              </a:buClr>
              <a:buSzPts val="1000"/>
              <a:buNone/>
              <a:defRPr sz="1000"/>
            </a:lvl9pPr>
          </a:lstStyle>
          <a:p/>
        </p:txBody>
      </p:sp>
      <p:sp>
        <p:nvSpPr>
          <p:cNvPr id="67" name="Google Shape;67;p30"/>
          <p:cNvSpPr txBox="1"/>
          <p:nvPr>
            <p:ph idx="2" type="body"/>
          </p:nvPr>
        </p:nvSpPr>
        <p:spPr>
          <a:xfrm>
            <a:off x="5518897" y="2465294"/>
            <a:ext cx="5174504" cy="3711669"/>
          </a:xfrm>
          <a:prstGeom prst="rect">
            <a:avLst/>
          </a:prstGeom>
          <a:noFill/>
          <a:ln>
            <a:noFill/>
          </a:ln>
        </p:spPr>
        <p:txBody>
          <a:bodyPr anchorCtr="0" anchor="t" bIns="45700" lIns="91425" spcFirstLastPara="1" rIns="91425" wrap="square" tIns="45700">
            <a:normAutofit/>
          </a:bodyPr>
          <a:lstStyle>
            <a:lvl1pPr indent="-368300" lvl="0" marL="457200" algn="l">
              <a:lnSpc>
                <a:spcPct val="100000"/>
              </a:lnSpc>
              <a:spcBef>
                <a:spcPts val="1500"/>
              </a:spcBef>
              <a:spcAft>
                <a:spcPts val="0"/>
              </a:spcAft>
              <a:buClr>
                <a:schemeClr val="dk1"/>
              </a:buClr>
              <a:buSzPts val="2200"/>
              <a:buChar char="▪"/>
              <a:defRPr sz="2200"/>
            </a:lvl1pPr>
            <a:lvl2pPr indent="-355600" lvl="1" marL="914400" algn="l">
              <a:lnSpc>
                <a:spcPct val="100000"/>
              </a:lnSpc>
              <a:spcBef>
                <a:spcPts val="300"/>
              </a:spcBef>
              <a:spcAft>
                <a:spcPts val="0"/>
              </a:spcAft>
              <a:buClr>
                <a:schemeClr val="dk1"/>
              </a:buClr>
              <a:buSzPts val="2000"/>
              <a:buChar char="▪"/>
              <a:defRPr sz="2000"/>
            </a:lvl2pPr>
            <a:lvl3pPr indent="-342900" lvl="2" marL="1371600" algn="l">
              <a:lnSpc>
                <a:spcPct val="100000"/>
              </a:lnSpc>
              <a:spcBef>
                <a:spcPts val="300"/>
              </a:spcBef>
              <a:spcAft>
                <a:spcPts val="0"/>
              </a:spcAft>
              <a:buClr>
                <a:schemeClr val="dk1"/>
              </a:buClr>
              <a:buSzPts val="1800"/>
              <a:buChar char="▪"/>
              <a:defRPr sz="1800"/>
            </a:lvl3pPr>
            <a:lvl4pPr indent="-330200" lvl="3" marL="1828800" algn="l">
              <a:lnSpc>
                <a:spcPct val="100000"/>
              </a:lnSpc>
              <a:spcBef>
                <a:spcPts val="0"/>
              </a:spcBef>
              <a:spcAft>
                <a:spcPts val="0"/>
              </a:spcAft>
              <a:buClr>
                <a:schemeClr val="dk1"/>
              </a:buClr>
              <a:buSzPts val="1600"/>
              <a:buChar char="▪"/>
              <a:defRPr sz="1600"/>
            </a:lvl4pPr>
            <a:lvl5pPr indent="-330200" lvl="4" marL="2286000" algn="l">
              <a:lnSpc>
                <a:spcPct val="100000"/>
              </a:lnSpc>
              <a:spcBef>
                <a:spcPts val="0"/>
              </a:spcBef>
              <a:spcAft>
                <a:spcPts val="0"/>
              </a:spcAft>
              <a:buClr>
                <a:schemeClr val="dk1"/>
              </a:buClr>
              <a:buSzPts val="1600"/>
              <a:buChar char="▪"/>
              <a:defRPr sz="1600"/>
            </a:lvl5pPr>
            <a:lvl6pPr indent="-330200" lvl="5" marL="2743200" algn="l">
              <a:lnSpc>
                <a:spcPct val="100000"/>
              </a:lnSpc>
              <a:spcBef>
                <a:spcPts val="0"/>
              </a:spcBef>
              <a:spcAft>
                <a:spcPts val="0"/>
              </a:spcAft>
              <a:buClr>
                <a:schemeClr val="dk1"/>
              </a:buClr>
              <a:buSzPts val="1600"/>
              <a:buChar char="▪"/>
              <a:defRPr sz="1600"/>
            </a:lvl6pPr>
            <a:lvl7pPr indent="-330200" lvl="6" marL="3200400" algn="l">
              <a:lnSpc>
                <a:spcPct val="100000"/>
              </a:lnSpc>
              <a:spcBef>
                <a:spcPts val="0"/>
              </a:spcBef>
              <a:spcAft>
                <a:spcPts val="0"/>
              </a:spcAft>
              <a:buClr>
                <a:schemeClr val="dk1"/>
              </a:buClr>
              <a:buSzPts val="1600"/>
              <a:buChar char="▪"/>
              <a:defRPr sz="1600"/>
            </a:lvl7pPr>
            <a:lvl8pPr indent="-330200" lvl="7" marL="3657600" algn="l">
              <a:lnSpc>
                <a:spcPct val="100000"/>
              </a:lnSpc>
              <a:spcBef>
                <a:spcPts val="0"/>
              </a:spcBef>
              <a:spcAft>
                <a:spcPts val="0"/>
              </a:spcAft>
              <a:buClr>
                <a:schemeClr val="dk1"/>
              </a:buClr>
              <a:buSzPts val="1600"/>
              <a:buChar char="▪"/>
              <a:defRPr sz="1600"/>
            </a:lvl8pPr>
            <a:lvl9pPr indent="-330200" lvl="8" marL="4114800" algn="l">
              <a:lnSpc>
                <a:spcPct val="100000"/>
              </a:lnSpc>
              <a:spcBef>
                <a:spcPts val="0"/>
              </a:spcBef>
              <a:spcAft>
                <a:spcPts val="0"/>
              </a:spcAft>
              <a:buClr>
                <a:schemeClr val="dk1"/>
              </a:buClr>
              <a:buSzPts val="1600"/>
              <a:buChar char="▪"/>
              <a:defRPr sz="1600"/>
            </a:lvl9pPr>
          </a:lstStyle>
          <a:p/>
        </p:txBody>
      </p:sp>
      <p:sp>
        <p:nvSpPr>
          <p:cNvPr id="68" name="Google Shape;68;p30"/>
          <p:cNvSpPr txBox="1"/>
          <p:nvPr>
            <p:ph idx="10" type="dt"/>
          </p:nvPr>
        </p:nvSpPr>
        <p:spPr>
          <a:xfrm>
            <a:off x="1280160" y="6356350"/>
            <a:ext cx="197194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30"/>
          <p:cNvSpPr txBox="1"/>
          <p:nvPr>
            <p:ph idx="11" type="ftr"/>
          </p:nvPr>
        </p:nvSpPr>
        <p:spPr>
          <a:xfrm>
            <a:off x="3252107" y="6356350"/>
            <a:ext cx="5687786"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0"/>
          <p:cNvSpPr txBox="1"/>
          <p:nvPr>
            <p:ph idx="12" type="sldNum"/>
          </p:nvPr>
        </p:nvSpPr>
        <p:spPr>
          <a:xfrm>
            <a:off x="8939894" y="6356350"/>
            <a:ext cx="19688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1" name="Shape 71"/>
        <p:cNvGrpSpPr/>
        <p:nvPr/>
      </p:nvGrpSpPr>
      <p:grpSpPr>
        <a:xfrm>
          <a:off x="0" y="0"/>
          <a:ext cx="0" cy="0"/>
          <a:chOff x="0" y="0"/>
          <a:chExt cx="0" cy="0"/>
        </a:xfrm>
      </p:grpSpPr>
      <p:sp>
        <p:nvSpPr>
          <p:cNvPr id="72" name="Google Shape;72;p31"/>
          <p:cNvSpPr txBox="1"/>
          <p:nvPr>
            <p:ph type="title"/>
          </p:nvPr>
        </p:nvSpPr>
        <p:spPr>
          <a:xfrm>
            <a:off x="1280160" y="466343"/>
            <a:ext cx="9628632" cy="1362113"/>
          </a:xfrm>
          <a:prstGeom prst="rect">
            <a:avLst/>
          </a:prstGeom>
          <a:noFill/>
          <a:ln>
            <a:noFill/>
          </a:ln>
        </p:spPr>
        <p:txBody>
          <a:bodyPr anchorCtr="0" anchor="ctr" bIns="45700" lIns="91425" spcFirstLastPara="1" rIns="91425" wrap="square" tIns="45700">
            <a:normAutofit/>
          </a:bodyPr>
          <a:lstStyle>
            <a:lvl1pPr lvl="0" algn="l">
              <a:lnSpc>
                <a:spcPct val="95000"/>
              </a:lnSpc>
              <a:spcBef>
                <a:spcPts val="0"/>
              </a:spcBef>
              <a:spcAft>
                <a:spcPts val="0"/>
              </a:spcAft>
              <a:buClr>
                <a:schemeClr val="lt1"/>
              </a:buClr>
              <a:buSzPts val="3000"/>
              <a:buFont typeface="Calibri"/>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1"/>
          <p:cNvSpPr txBox="1"/>
          <p:nvPr>
            <p:ph idx="1" type="body"/>
          </p:nvPr>
        </p:nvSpPr>
        <p:spPr>
          <a:xfrm>
            <a:off x="1291819" y="2465293"/>
            <a:ext cx="3834874" cy="371166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500"/>
              </a:spcBef>
              <a:spcAft>
                <a:spcPts val="0"/>
              </a:spcAft>
              <a:buClr>
                <a:schemeClr val="dk1"/>
              </a:buClr>
              <a:buSzPts val="2200"/>
              <a:buNone/>
              <a:defRPr sz="2200"/>
            </a:lvl1pPr>
            <a:lvl2pPr indent="-228600" lvl="1" marL="914400" algn="l">
              <a:lnSpc>
                <a:spcPct val="100000"/>
              </a:lnSpc>
              <a:spcBef>
                <a:spcPts val="300"/>
              </a:spcBef>
              <a:spcAft>
                <a:spcPts val="0"/>
              </a:spcAft>
              <a:buClr>
                <a:schemeClr val="dk1"/>
              </a:buClr>
              <a:buSzPts val="1400"/>
              <a:buNone/>
              <a:defRPr sz="1400"/>
            </a:lvl2pPr>
            <a:lvl3pPr indent="-228600" lvl="2" marL="1371600" algn="l">
              <a:lnSpc>
                <a:spcPct val="100000"/>
              </a:lnSpc>
              <a:spcBef>
                <a:spcPts val="300"/>
              </a:spcBef>
              <a:spcAft>
                <a:spcPts val="0"/>
              </a:spcAft>
              <a:buClr>
                <a:schemeClr val="dk1"/>
              </a:buClr>
              <a:buSzPts val="1200"/>
              <a:buNone/>
              <a:defRPr sz="1200"/>
            </a:lvl3pPr>
            <a:lvl4pPr indent="-228600" lvl="3" marL="1828800" algn="l">
              <a:lnSpc>
                <a:spcPct val="100000"/>
              </a:lnSpc>
              <a:spcBef>
                <a:spcPts val="0"/>
              </a:spcBef>
              <a:spcAft>
                <a:spcPts val="0"/>
              </a:spcAft>
              <a:buClr>
                <a:schemeClr val="dk1"/>
              </a:buClr>
              <a:buSzPts val="1000"/>
              <a:buNone/>
              <a:defRPr sz="1000"/>
            </a:lvl4pPr>
            <a:lvl5pPr indent="-228600" lvl="4" marL="2286000" algn="l">
              <a:lnSpc>
                <a:spcPct val="100000"/>
              </a:lnSpc>
              <a:spcBef>
                <a:spcPts val="0"/>
              </a:spcBef>
              <a:spcAft>
                <a:spcPts val="0"/>
              </a:spcAft>
              <a:buClr>
                <a:schemeClr val="dk1"/>
              </a:buClr>
              <a:buSzPts val="1000"/>
              <a:buNone/>
              <a:defRPr sz="1000"/>
            </a:lvl5pPr>
            <a:lvl6pPr indent="-228600" lvl="5" marL="2743200" algn="l">
              <a:lnSpc>
                <a:spcPct val="100000"/>
              </a:lnSpc>
              <a:spcBef>
                <a:spcPts val="0"/>
              </a:spcBef>
              <a:spcAft>
                <a:spcPts val="0"/>
              </a:spcAft>
              <a:buClr>
                <a:schemeClr val="dk1"/>
              </a:buClr>
              <a:buSzPts val="1000"/>
              <a:buNone/>
              <a:defRPr sz="1000"/>
            </a:lvl6pPr>
            <a:lvl7pPr indent="-228600" lvl="6" marL="3200400" algn="l">
              <a:lnSpc>
                <a:spcPct val="100000"/>
              </a:lnSpc>
              <a:spcBef>
                <a:spcPts val="0"/>
              </a:spcBef>
              <a:spcAft>
                <a:spcPts val="0"/>
              </a:spcAft>
              <a:buClr>
                <a:schemeClr val="dk1"/>
              </a:buClr>
              <a:buSzPts val="1000"/>
              <a:buNone/>
              <a:defRPr sz="1000"/>
            </a:lvl7pPr>
            <a:lvl8pPr indent="-228600" lvl="7" marL="3657600" algn="l">
              <a:lnSpc>
                <a:spcPct val="100000"/>
              </a:lnSpc>
              <a:spcBef>
                <a:spcPts val="0"/>
              </a:spcBef>
              <a:spcAft>
                <a:spcPts val="0"/>
              </a:spcAft>
              <a:buClr>
                <a:schemeClr val="dk1"/>
              </a:buClr>
              <a:buSzPts val="1000"/>
              <a:buNone/>
              <a:defRPr sz="1000"/>
            </a:lvl8pPr>
            <a:lvl9pPr indent="-228600" lvl="8" marL="4114800" algn="l">
              <a:lnSpc>
                <a:spcPct val="100000"/>
              </a:lnSpc>
              <a:spcBef>
                <a:spcPts val="0"/>
              </a:spcBef>
              <a:spcAft>
                <a:spcPts val="0"/>
              </a:spcAft>
              <a:buClr>
                <a:schemeClr val="dk1"/>
              </a:buClr>
              <a:buSzPts val="1000"/>
              <a:buNone/>
              <a:defRPr sz="1000"/>
            </a:lvl9pPr>
          </a:lstStyle>
          <a:p/>
        </p:txBody>
      </p:sp>
      <p:sp>
        <p:nvSpPr>
          <p:cNvPr descr="An empty placeholder to add an image. Click on the placeholder and select the image that you wish to add" id="74" name="Google Shape;74;p31"/>
          <p:cNvSpPr/>
          <p:nvPr>
            <p:ph idx="2" type="pic"/>
          </p:nvPr>
        </p:nvSpPr>
        <p:spPr>
          <a:xfrm>
            <a:off x="5518896" y="1828456"/>
            <a:ext cx="5389895" cy="5029544"/>
          </a:xfrm>
          <a:prstGeom prst="rect">
            <a:avLst/>
          </a:prstGeom>
          <a:noFill/>
          <a:ln>
            <a:noFill/>
          </a:ln>
        </p:spPr>
        <p:txBody>
          <a:bodyPr anchorCtr="0" anchor="t" bIns="45700" lIns="91425" spcFirstLastPara="1" rIns="91425" wrap="square" tIns="1371600">
            <a:normAutofit/>
          </a:bodyPr>
          <a:lstStyle>
            <a:lvl1pPr lvl="0" marR="0" rtl="0" algn="ctr">
              <a:lnSpc>
                <a:spcPct val="100000"/>
              </a:lnSpc>
              <a:spcBef>
                <a:spcPts val="1500"/>
              </a:spcBef>
              <a:spcAft>
                <a:spcPts val="0"/>
              </a:spcAft>
              <a:buClr>
                <a:schemeClr val="dk1"/>
              </a:buClr>
              <a:buSzPts val="2000"/>
              <a:buFont typeface="Noto Sans Symbols"/>
              <a:buNone/>
              <a:defRPr b="0" i="0" sz="2000" u="none" cap="none" strike="noStrike">
                <a:solidFill>
                  <a:schemeClr val="dk1"/>
                </a:solidFill>
                <a:latin typeface="Calibri"/>
                <a:ea typeface="Calibri"/>
                <a:cs typeface="Calibri"/>
                <a:sym typeface="Calibri"/>
              </a:defRPr>
            </a:lvl1pPr>
            <a:lvl2pPr lvl="1" marR="0" rtl="0" algn="l">
              <a:lnSpc>
                <a:spcPct val="100000"/>
              </a:lnSpc>
              <a:spcBef>
                <a:spcPts val="300"/>
              </a:spcBef>
              <a:spcAft>
                <a:spcPts val="0"/>
              </a:spcAft>
              <a:buClr>
                <a:schemeClr val="dk1"/>
              </a:buClr>
              <a:buSzPts val="2800"/>
              <a:buFont typeface="Noto Sans Symbols"/>
              <a:buNone/>
              <a:defRPr b="0" i="0" sz="2800" u="none" cap="none" strike="noStrike">
                <a:solidFill>
                  <a:schemeClr val="dk1"/>
                </a:solidFill>
                <a:latin typeface="Calibri"/>
                <a:ea typeface="Calibri"/>
                <a:cs typeface="Calibri"/>
                <a:sym typeface="Calibri"/>
              </a:defRPr>
            </a:lvl2pPr>
            <a:lvl3pPr lvl="2" marR="0" rtl="0" algn="l">
              <a:lnSpc>
                <a:spcPct val="100000"/>
              </a:lnSpc>
              <a:spcBef>
                <a:spcPts val="300"/>
              </a:spcBef>
              <a:spcAft>
                <a:spcPts val="0"/>
              </a:spcAft>
              <a:buClr>
                <a:schemeClr val="dk1"/>
              </a:buClr>
              <a:buSzPts val="2400"/>
              <a:buFont typeface="Noto Sans Symbols"/>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2000"/>
              <a:buFont typeface="Noto Sans Symbols"/>
              <a:buNone/>
              <a:defRPr b="0" i="0" sz="20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2000"/>
              <a:buFont typeface="Noto Sans Symbols"/>
              <a:buNone/>
              <a:defRPr b="0" i="0" sz="20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2000"/>
              <a:buFont typeface="Noto Sans Symbols"/>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2000"/>
              <a:buFont typeface="Noto Sans Symbols"/>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2000"/>
              <a:buFont typeface="Noto Sans Symbols"/>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2000"/>
              <a:buFont typeface="Noto Sans Symbols"/>
              <a:buNone/>
              <a:defRPr b="0" i="0" sz="2000" u="none" cap="none" strike="noStrike">
                <a:solidFill>
                  <a:schemeClr val="dk1"/>
                </a:solidFill>
                <a:latin typeface="Calibri"/>
                <a:ea typeface="Calibri"/>
                <a:cs typeface="Calibri"/>
                <a:sym typeface="Calibri"/>
              </a:defRPr>
            </a:lvl9pPr>
          </a:lstStyle>
          <a:p/>
        </p:txBody>
      </p:sp>
      <p:sp>
        <p:nvSpPr>
          <p:cNvPr id="75" name="Google Shape;75;p31"/>
          <p:cNvSpPr txBox="1"/>
          <p:nvPr>
            <p:ph idx="10" type="dt"/>
          </p:nvPr>
        </p:nvSpPr>
        <p:spPr>
          <a:xfrm>
            <a:off x="1280160" y="6356350"/>
            <a:ext cx="197194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1"/>
          <p:cNvSpPr txBox="1"/>
          <p:nvPr>
            <p:ph idx="11" type="ftr"/>
          </p:nvPr>
        </p:nvSpPr>
        <p:spPr>
          <a:xfrm>
            <a:off x="3252107" y="6356350"/>
            <a:ext cx="5687786"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1"/>
          <p:cNvSpPr txBox="1"/>
          <p:nvPr>
            <p:ph idx="12" type="sldNum"/>
          </p:nvPr>
        </p:nvSpPr>
        <p:spPr>
          <a:xfrm>
            <a:off x="8939894" y="6356350"/>
            <a:ext cx="19688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2"/>
          <p:cNvSpPr/>
          <p:nvPr/>
        </p:nvSpPr>
        <p:spPr>
          <a:xfrm>
            <a:off x="0" y="347472"/>
            <a:ext cx="12188952" cy="11887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 name="Google Shape;11;p22"/>
          <p:cNvPicPr preferRelativeResize="0"/>
          <p:nvPr/>
        </p:nvPicPr>
        <p:blipFill rotWithShape="1">
          <a:blip r:embed="rId1">
            <a:alphaModFix/>
          </a:blip>
          <a:srcRect b="0" l="0" r="0" t="0"/>
          <a:stretch/>
        </p:blipFill>
        <p:spPr>
          <a:xfrm>
            <a:off x="0" y="457200"/>
            <a:ext cx="12188952" cy="1371257"/>
          </a:xfrm>
          <a:prstGeom prst="rect">
            <a:avLst/>
          </a:prstGeom>
          <a:noFill/>
          <a:ln>
            <a:noFill/>
          </a:ln>
        </p:spPr>
      </p:pic>
      <p:sp>
        <p:nvSpPr>
          <p:cNvPr id="12" name="Google Shape;12;p22"/>
          <p:cNvSpPr txBox="1"/>
          <p:nvPr>
            <p:ph type="title"/>
          </p:nvPr>
        </p:nvSpPr>
        <p:spPr>
          <a:xfrm>
            <a:off x="1280160" y="466343"/>
            <a:ext cx="9628632" cy="1362113"/>
          </a:xfrm>
          <a:prstGeom prst="rect">
            <a:avLst/>
          </a:prstGeom>
          <a:noFill/>
          <a:ln>
            <a:noFill/>
          </a:ln>
        </p:spPr>
        <p:txBody>
          <a:bodyPr anchorCtr="0" anchor="ctr" bIns="45700" lIns="91425" spcFirstLastPara="1" rIns="91425" wrap="square" tIns="45700">
            <a:normAutofit/>
          </a:bodyPr>
          <a:lstStyle>
            <a:lvl1pPr lvl="0" marR="0" rtl="0" algn="l">
              <a:lnSpc>
                <a:spcPct val="95000"/>
              </a:lnSpc>
              <a:spcBef>
                <a:spcPts val="0"/>
              </a:spcBef>
              <a:spcAft>
                <a:spcPts val="0"/>
              </a:spcAft>
              <a:buClr>
                <a:schemeClr val="lt1"/>
              </a:buClr>
              <a:buSzPts val="3000"/>
              <a:buFont typeface="Calibri"/>
              <a:buNone/>
              <a:defRPr b="0" i="0" sz="3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 name="Google Shape;13;p22"/>
          <p:cNvSpPr txBox="1"/>
          <p:nvPr>
            <p:ph idx="1" type="body"/>
          </p:nvPr>
        </p:nvSpPr>
        <p:spPr>
          <a:xfrm>
            <a:off x="1280160" y="2190749"/>
            <a:ext cx="9628632" cy="3986213"/>
          </a:xfrm>
          <a:prstGeom prst="rect">
            <a:avLst/>
          </a:prstGeom>
          <a:noFill/>
          <a:ln>
            <a:noFill/>
          </a:ln>
        </p:spPr>
        <p:txBody>
          <a:bodyPr anchorCtr="0" anchor="t" bIns="45700" lIns="91425" spcFirstLastPara="1" rIns="91425" wrap="square" tIns="45700">
            <a:normAutofit/>
          </a:bodyPr>
          <a:lstStyle>
            <a:lvl1pPr indent="-368300" lvl="0" marL="457200" marR="0" rtl="0" algn="l">
              <a:lnSpc>
                <a:spcPct val="100000"/>
              </a:lnSpc>
              <a:spcBef>
                <a:spcPts val="1500"/>
              </a:spcBef>
              <a:spcAft>
                <a:spcPts val="0"/>
              </a:spcAft>
              <a:buClr>
                <a:schemeClr val="dk1"/>
              </a:buClr>
              <a:buSzPts val="2200"/>
              <a:buFont typeface="Noto Sans Symbols"/>
              <a:buChar char="▪"/>
              <a:defRPr b="0" i="0" sz="2200" u="none" cap="none" strike="noStrike">
                <a:solidFill>
                  <a:schemeClr val="dk1"/>
                </a:solidFill>
                <a:latin typeface="Calibri"/>
                <a:ea typeface="Calibri"/>
                <a:cs typeface="Calibri"/>
                <a:sym typeface="Calibri"/>
              </a:defRPr>
            </a:lvl1pPr>
            <a:lvl2pPr indent="-355600" lvl="1" marL="914400" marR="0" rtl="0" algn="l">
              <a:lnSpc>
                <a:spcPct val="100000"/>
              </a:lnSpc>
              <a:spcBef>
                <a:spcPts val="300"/>
              </a:spcBef>
              <a:spcAft>
                <a:spcPts val="0"/>
              </a:spcAft>
              <a:buClr>
                <a:schemeClr val="dk1"/>
              </a:buClr>
              <a:buSzPts val="2000"/>
              <a:buFont typeface="Noto Sans Symbols"/>
              <a:buChar char="▪"/>
              <a:defRPr b="0" i="0" sz="2000" u="none" cap="none" strike="noStrike">
                <a:solidFill>
                  <a:schemeClr val="dk1"/>
                </a:solidFill>
                <a:latin typeface="Calibri"/>
                <a:ea typeface="Calibri"/>
                <a:cs typeface="Calibri"/>
                <a:sym typeface="Calibri"/>
              </a:defRPr>
            </a:lvl2pPr>
            <a:lvl3pPr indent="-342900" lvl="2" marL="1371600" marR="0" rtl="0" algn="l">
              <a:lnSpc>
                <a:spcPct val="100000"/>
              </a:lnSpc>
              <a:spcBef>
                <a:spcPts val="30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3pPr>
            <a:lvl4pPr indent="-330200" lvl="3" marL="1828800" marR="0" rtl="0" algn="l">
              <a:lnSpc>
                <a:spcPct val="100000"/>
              </a:lnSpc>
              <a:spcBef>
                <a:spcPts val="0"/>
              </a:spcBef>
              <a:spcAft>
                <a:spcPts val="0"/>
              </a:spcAft>
              <a:buClr>
                <a:schemeClr val="dk1"/>
              </a:buClr>
              <a:buSzPts val="1600"/>
              <a:buFont typeface="Noto Sans Symbols"/>
              <a:buChar char="▪"/>
              <a:defRPr b="0" i="0" sz="1600" u="none" cap="none" strike="noStrike">
                <a:solidFill>
                  <a:schemeClr val="dk1"/>
                </a:solidFill>
                <a:latin typeface="Calibri"/>
                <a:ea typeface="Calibri"/>
                <a:cs typeface="Calibri"/>
                <a:sym typeface="Calibri"/>
              </a:defRPr>
            </a:lvl4pPr>
            <a:lvl5pPr indent="-330200" lvl="4" marL="2286000" marR="0" rtl="0" algn="l">
              <a:lnSpc>
                <a:spcPct val="100000"/>
              </a:lnSpc>
              <a:spcBef>
                <a:spcPts val="0"/>
              </a:spcBef>
              <a:spcAft>
                <a:spcPts val="0"/>
              </a:spcAft>
              <a:buClr>
                <a:schemeClr val="dk1"/>
              </a:buClr>
              <a:buSzPts val="1600"/>
              <a:buFont typeface="Noto Sans Symbols"/>
              <a:buChar char="▪"/>
              <a:defRPr b="0" i="0" sz="1600" u="none" cap="none" strike="noStrike">
                <a:solidFill>
                  <a:schemeClr val="dk1"/>
                </a:solidFill>
                <a:latin typeface="Calibri"/>
                <a:ea typeface="Calibri"/>
                <a:cs typeface="Calibri"/>
                <a:sym typeface="Calibri"/>
              </a:defRPr>
            </a:lvl5pPr>
            <a:lvl6pPr indent="-330200" lvl="5" marL="2743200" marR="0" rtl="0" algn="l">
              <a:lnSpc>
                <a:spcPct val="100000"/>
              </a:lnSpc>
              <a:spcBef>
                <a:spcPts val="0"/>
              </a:spcBef>
              <a:spcAft>
                <a:spcPts val="0"/>
              </a:spcAft>
              <a:buClr>
                <a:schemeClr val="dk1"/>
              </a:buClr>
              <a:buSzPts val="1600"/>
              <a:buFont typeface="Noto Sans Symbols"/>
              <a:buChar char="▪"/>
              <a:defRPr b="0" i="0" sz="1600" u="none" cap="none" strike="noStrike">
                <a:solidFill>
                  <a:schemeClr val="dk1"/>
                </a:solidFill>
                <a:latin typeface="Calibri"/>
                <a:ea typeface="Calibri"/>
                <a:cs typeface="Calibri"/>
                <a:sym typeface="Calibri"/>
              </a:defRPr>
            </a:lvl6pPr>
            <a:lvl7pPr indent="-330200" lvl="6" marL="3200400" marR="0" rtl="0" algn="l">
              <a:lnSpc>
                <a:spcPct val="100000"/>
              </a:lnSpc>
              <a:spcBef>
                <a:spcPts val="0"/>
              </a:spcBef>
              <a:spcAft>
                <a:spcPts val="0"/>
              </a:spcAft>
              <a:buClr>
                <a:schemeClr val="dk1"/>
              </a:buClr>
              <a:buSzPts val="1600"/>
              <a:buFont typeface="Noto Sans Symbols"/>
              <a:buChar char="▪"/>
              <a:defRPr b="0" i="0" sz="1600" u="none" cap="none" strike="noStrike">
                <a:solidFill>
                  <a:schemeClr val="dk1"/>
                </a:solidFill>
                <a:latin typeface="Calibri"/>
                <a:ea typeface="Calibri"/>
                <a:cs typeface="Calibri"/>
                <a:sym typeface="Calibri"/>
              </a:defRPr>
            </a:lvl7pPr>
            <a:lvl8pPr indent="-330200" lvl="7" marL="3657600" marR="0" rtl="0" algn="l">
              <a:lnSpc>
                <a:spcPct val="100000"/>
              </a:lnSpc>
              <a:spcBef>
                <a:spcPts val="0"/>
              </a:spcBef>
              <a:spcAft>
                <a:spcPts val="0"/>
              </a:spcAft>
              <a:buClr>
                <a:schemeClr val="dk1"/>
              </a:buClr>
              <a:buSzPts val="1600"/>
              <a:buFont typeface="Noto Sans Symbols"/>
              <a:buChar char="▪"/>
              <a:defRPr b="0" i="0" sz="1600" u="none" cap="none" strike="noStrike">
                <a:solidFill>
                  <a:schemeClr val="dk1"/>
                </a:solidFill>
                <a:latin typeface="Calibri"/>
                <a:ea typeface="Calibri"/>
                <a:cs typeface="Calibri"/>
                <a:sym typeface="Calibri"/>
              </a:defRPr>
            </a:lvl8pPr>
            <a:lvl9pPr indent="-330200" lvl="8" marL="4114800" marR="0" rtl="0" algn="l">
              <a:lnSpc>
                <a:spcPct val="100000"/>
              </a:lnSpc>
              <a:spcBef>
                <a:spcPts val="0"/>
              </a:spcBef>
              <a:spcAft>
                <a:spcPts val="0"/>
              </a:spcAft>
              <a:buClr>
                <a:schemeClr val="dk1"/>
              </a:buClr>
              <a:buSzPts val="1600"/>
              <a:buFont typeface="Noto Sans Symbols"/>
              <a:buChar char="▪"/>
              <a:defRPr b="0" i="0" sz="1600" u="none" cap="none" strike="noStrike">
                <a:solidFill>
                  <a:schemeClr val="dk1"/>
                </a:solidFill>
                <a:latin typeface="Calibri"/>
                <a:ea typeface="Calibri"/>
                <a:cs typeface="Calibri"/>
                <a:sym typeface="Calibri"/>
              </a:defRPr>
            </a:lvl9pPr>
          </a:lstStyle>
          <a:p/>
        </p:txBody>
      </p:sp>
      <p:sp>
        <p:nvSpPr>
          <p:cNvPr id="14" name="Google Shape;14;p22"/>
          <p:cNvSpPr txBox="1"/>
          <p:nvPr>
            <p:ph idx="10" type="dt"/>
          </p:nvPr>
        </p:nvSpPr>
        <p:spPr>
          <a:xfrm>
            <a:off x="1280160" y="6356350"/>
            <a:ext cx="1971947"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5" name="Google Shape;15;p22"/>
          <p:cNvSpPr txBox="1"/>
          <p:nvPr>
            <p:ph idx="11" type="ftr"/>
          </p:nvPr>
        </p:nvSpPr>
        <p:spPr>
          <a:xfrm>
            <a:off x="3252107" y="6356350"/>
            <a:ext cx="5687786"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6" name="Google Shape;16;p22"/>
          <p:cNvSpPr txBox="1"/>
          <p:nvPr>
            <p:ph idx="12" type="sldNum"/>
          </p:nvPr>
        </p:nvSpPr>
        <p:spPr>
          <a:xfrm>
            <a:off x="8939894" y="6356350"/>
            <a:ext cx="1968898"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png"/><Relationship Id="rId4" Type="http://schemas.openxmlformats.org/officeDocument/2006/relationships/image" Target="../media/image17.png"/><Relationship Id="rId5"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slide" Target="/ppt/slides/slide8.xml"/><Relationship Id="rId4" Type="http://schemas.openxmlformats.org/officeDocument/2006/relationships/hyperlink" Target="https://www150.statcan.gc.ca/t1/tbl1/en/tv.action?pid=1810025601" TargetMode="External"/><Relationship Id="rId5" Type="http://schemas.openxmlformats.org/officeDocument/2006/relationships/hyperlink" Target="https://doi.org/10.25318/1810025601-eng" TargetMode="External"/><Relationship Id="rId6" Type="http://schemas.openxmlformats.org/officeDocument/2006/relationships/hyperlink" Target="https://www.cupe3902.org/wp-content/uploads/2019/12/FINAL-CUPE-3902-Unit-1-Collective-Agreement-2018-2020-SEPTEMBER-2019-Website.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slide" Target="/ppt/slides/slide21.xml"/><Relationship Id="rId4" Type="http://schemas.openxmlformats.org/officeDocument/2006/relationships/hyperlink" Target="https://www150.statcan.gc.ca/t1/tbl1/en/tv.action?pid=1810025601" TargetMode="External"/><Relationship Id="rId5" Type="http://schemas.openxmlformats.org/officeDocument/2006/relationships/hyperlink" Target="https://doi.org/10.25318/1810025601-eng" TargetMode="External"/><Relationship Id="rId6" Type="http://schemas.openxmlformats.org/officeDocument/2006/relationships/hyperlink" Target="https://www.cupe3902.org/wp-content/uploads/2019/12/FINAL-CUPE-3902-Unit-1-Collective-Agreement-2018-2020-SEPTEMBER-2019-Website.pd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slide" Target="/ppt/slides/slide8.xml"/><Relationship Id="rId4" Type="http://schemas.openxmlformats.org/officeDocument/2006/relationships/slide" Target="/ppt/slides/slide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1" Type="http://schemas.openxmlformats.org/officeDocument/2006/relationships/hyperlink" Target="https://www.toronto.ca/wp-content/uploads/2020/01/86bf-Toronto-Economic-Bulletin-January-10-2020.pdf" TargetMode="External"/><Relationship Id="rId10" Type="http://schemas.openxmlformats.org/officeDocument/2006/relationships/hyperlink" Target="https://www.toronto.ca/wp-content/uploads/2020/01/86bf-Toronto-Economic-Bulletin-January-10-2020.pdf" TargetMode="External"/><Relationship Id="rId12" Type="http://schemas.openxmlformats.org/officeDocument/2006/relationships/slide" Target="/ppt/slides/slide8.xml"/><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www.cbc.ca/news/canada/toronto/condo-rentals-toronto-covid-coronavirus-1.5616272" TargetMode="External"/><Relationship Id="rId4" Type="http://schemas.openxmlformats.org/officeDocument/2006/relationships/hyperlink" Target="https://www.thestar.com/news/gta/2019/06/19/ontario-sets-2020-rent-increase-guideline-at-22-per-cent.html" TargetMode="External"/><Relationship Id="rId9" Type="http://schemas.openxmlformats.org/officeDocument/2006/relationships/hyperlink" Target="https://simpletax.ca/calculator" TargetMode="External"/><Relationship Id="rId5" Type="http://schemas.openxmlformats.org/officeDocument/2006/relationships/hyperlink" Target="https://www.cbc.ca/news/canada/toronto/ttc-10-cent-fare-hike-march-1.5481536" TargetMode="External"/><Relationship Id="rId6" Type="http://schemas.openxmlformats.org/officeDocument/2006/relationships/hyperlink" Target="https://www.cupe3902.org/unit-1/benefits/tuf/" TargetMode="External"/><Relationship Id="rId7" Type="http://schemas.openxmlformats.org/officeDocument/2006/relationships/hyperlink" Target="https://www.sshrc-crsh.gc.ca/funding-financement/programs-programmes/fellowships/doctoral-doctorat-eng.aspx" TargetMode="External"/><Relationship Id="rId8" Type="http://schemas.openxmlformats.org/officeDocument/2006/relationships/hyperlink" Target="https://data.oecd.org/inequality/poverty-rate.ht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slide" Target="/ppt/slides/slide18.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slide" Target="/ppt/slides/slide17.xml"/><Relationship Id="rId4" Type="http://schemas.openxmlformats.org/officeDocument/2006/relationships/slide" Target="/ppt/slides/slide17.xml"/><Relationship Id="rId5"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slide" Target="/ppt/slides/slide19.xml"/><Relationship Id="rId4" Type="http://schemas.openxmlformats.org/officeDocument/2006/relationships/slide" Target="/ppt/slides/slide19.xml"/><Relationship Id="rId5"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
          <p:cNvSpPr txBox="1"/>
          <p:nvPr>
            <p:ph type="ctrTitle"/>
          </p:nvPr>
        </p:nvSpPr>
        <p:spPr>
          <a:xfrm>
            <a:off x="5967126" y="1356350"/>
            <a:ext cx="6225000" cy="2387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Raleway Thin"/>
              <a:buNone/>
            </a:pPr>
            <a:r>
              <a:rPr b="0" lang="en-US" sz="5400">
                <a:latin typeface="Raleway Thin"/>
                <a:ea typeface="Raleway Thin"/>
                <a:cs typeface="Raleway Thin"/>
                <a:sym typeface="Raleway Thin"/>
              </a:rPr>
              <a:t>Unit 1 Bargaining Climate: Bill 124</a:t>
            </a:r>
            <a:endParaRPr b="0" sz="5400">
              <a:latin typeface="Raleway Thin"/>
              <a:ea typeface="Raleway Thin"/>
              <a:cs typeface="Raleway Thin"/>
              <a:sym typeface="Raleway Thin"/>
            </a:endParaRPr>
          </a:p>
        </p:txBody>
      </p:sp>
      <p:sp>
        <p:nvSpPr>
          <p:cNvPr id="98" name="Google Shape;98;p1"/>
          <p:cNvSpPr txBox="1"/>
          <p:nvPr>
            <p:ph idx="1" type="subTitle"/>
          </p:nvPr>
        </p:nvSpPr>
        <p:spPr>
          <a:xfrm>
            <a:off x="3175199" y="4538659"/>
            <a:ext cx="8500062" cy="865321"/>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2400"/>
              <a:buNone/>
            </a:pPr>
            <a:r>
              <a:rPr lang="en-US">
                <a:latin typeface="Raleway Thin"/>
                <a:ea typeface="Raleway Thin"/>
                <a:cs typeface="Raleway Thin"/>
                <a:sym typeface="Raleway Thin"/>
              </a:rPr>
              <a:t>It’s bad, but we can still fight for the best </a:t>
            </a:r>
            <a:endParaRPr/>
          </a:p>
          <a:p>
            <a:pPr indent="0" lvl="0" marL="0" rtl="0" algn="ctr">
              <a:lnSpc>
                <a:spcPct val="100000"/>
              </a:lnSpc>
              <a:spcBef>
                <a:spcPts val="0"/>
              </a:spcBef>
              <a:spcAft>
                <a:spcPts val="0"/>
              </a:spcAft>
              <a:buClr>
                <a:schemeClr val="dk1"/>
              </a:buClr>
              <a:buSzPts val="2400"/>
              <a:buNone/>
            </a:pPr>
            <a:r>
              <a:rPr lang="en-US">
                <a:latin typeface="Raleway Thin"/>
                <a:ea typeface="Raleway Thin"/>
                <a:cs typeface="Raleway Thin"/>
                <a:sym typeface="Raleway Thin"/>
              </a:rPr>
              <a:t>Collective Agreement!</a:t>
            </a:r>
            <a:endParaRPr/>
          </a:p>
        </p:txBody>
      </p:sp>
      <p:pic>
        <p:nvPicPr>
          <p:cNvPr id="99" name="Google Shape;99;p1"/>
          <p:cNvPicPr preferRelativeResize="0"/>
          <p:nvPr/>
        </p:nvPicPr>
        <p:blipFill rotWithShape="1">
          <a:blip r:embed="rId3">
            <a:alphaModFix/>
          </a:blip>
          <a:srcRect b="0" l="0" r="0" t="0"/>
          <a:stretch/>
        </p:blipFill>
        <p:spPr>
          <a:xfrm>
            <a:off x="2827645" y="1852372"/>
            <a:ext cx="3038899" cy="2019582"/>
          </a:xfrm>
          <a:prstGeom prst="rect">
            <a:avLst/>
          </a:prstGeom>
          <a:noFill/>
          <a:ln>
            <a:noFill/>
          </a:ln>
        </p:spPr>
      </p:pic>
      <p:sp>
        <p:nvSpPr>
          <p:cNvPr id="100" name="Google Shape;100;p1"/>
          <p:cNvSpPr txBox="1"/>
          <p:nvPr/>
        </p:nvSpPr>
        <p:spPr>
          <a:xfrm>
            <a:off x="254643" y="6366076"/>
            <a:ext cx="31781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2"/>
                </a:solidFill>
                <a:latin typeface="Calibri"/>
                <a:ea typeface="Calibri"/>
                <a:cs typeface="Calibri"/>
                <a:sym typeface="Calibri"/>
              </a:rPr>
              <a:t>Illustration by William Harrison</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5"/>
          <p:cNvSpPr txBox="1"/>
          <p:nvPr>
            <p:ph type="title"/>
          </p:nvPr>
        </p:nvSpPr>
        <p:spPr>
          <a:xfrm>
            <a:off x="704931" y="466343"/>
            <a:ext cx="10782000" cy="13620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4400"/>
              <a:buFont typeface="Raleway Thin"/>
              <a:buNone/>
            </a:pPr>
            <a:r>
              <a:rPr lang="en-US" sz="4300">
                <a:latin typeface="Raleway Thin"/>
                <a:ea typeface="Raleway Thin"/>
                <a:cs typeface="Raleway Thin"/>
                <a:sym typeface="Raleway Thin"/>
              </a:rPr>
              <a:t>Political impact: Bill 124 strips your rights</a:t>
            </a:r>
            <a:endParaRPr sz="4300">
              <a:latin typeface="Raleway Thin"/>
              <a:ea typeface="Raleway Thin"/>
              <a:cs typeface="Raleway Thin"/>
              <a:sym typeface="Raleway Thin"/>
            </a:endParaRPr>
          </a:p>
        </p:txBody>
      </p:sp>
      <p:sp>
        <p:nvSpPr>
          <p:cNvPr id="168" name="Google Shape;168;p15"/>
          <p:cNvSpPr/>
          <p:nvPr/>
        </p:nvSpPr>
        <p:spPr>
          <a:xfrm>
            <a:off x="482975" y="2308175"/>
            <a:ext cx="7600500" cy="4065300"/>
          </a:xfrm>
          <a:prstGeom prst="rect">
            <a:avLst/>
          </a:prstGeom>
          <a:noFill/>
          <a:ln>
            <a:noFill/>
          </a:ln>
        </p:spPr>
        <p:txBody>
          <a:bodyPr anchorCtr="0" anchor="t" bIns="45700" lIns="91425" spcFirstLastPara="1" rIns="91425" wrap="square" tIns="45700">
            <a:spAutoFit/>
          </a:bodyPr>
          <a:lstStyle/>
          <a:p>
            <a:pPr indent="-381000" lvl="0" marL="457200" marR="0" rtl="0" algn="l">
              <a:lnSpc>
                <a:spcPct val="100000"/>
              </a:lnSpc>
              <a:spcBef>
                <a:spcPts val="0"/>
              </a:spcBef>
              <a:spcAft>
                <a:spcPts val="0"/>
              </a:spcAft>
              <a:buClr>
                <a:srgbClr val="000000"/>
              </a:buClr>
              <a:buSzPts val="2400"/>
              <a:buFont typeface="Calibri"/>
              <a:buChar char="●"/>
            </a:pPr>
            <a:r>
              <a:rPr b="0" i="0" lang="en-US" sz="2800" u="none" cap="none" strike="noStrike">
                <a:solidFill>
                  <a:schemeClr val="dk2"/>
                </a:solidFill>
                <a:latin typeface="Raleway Thin"/>
                <a:ea typeface="Raleway Thin"/>
                <a:cs typeface="Raleway Thin"/>
                <a:sym typeface="Raleway Thin"/>
              </a:rPr>
              <a:t>A </a:t>
            </a:r>
            <a:r>
              <a:rPr b="1" i="0" lang="en-US" sz="2800" u="none" cap="none" strike="noStrike">
                <a:solidFill>
                  <a:schemeClr val="dk2"/>
                </a:solidFill>
                <a:latin typeface="Raleway"/>
                <a:ea typeface="Raleway"/>
                <a:cs typeface="Raleway"/>
                <a:sym typeface="Raleway"/>
              </a:rPr>
              <a:t>coalition of Ontario unions</a:t>
            </a:r>
            <a:r>
              <a:rPr b="0" i="0" lang="en-US" sz="2800" u="none" cap="none" strike="noStrike">
                <a:solidFill>
                  <a:schemeClr val="dk2"/>
                </a:solidFill>
                <a:latin typeface="Raleway Thin"/>
                <a:ea typeface="Raleway Thin"/>
                <a:cs typeface="Raleway Thin"/>
                <a:sym typeface="Raleway Thin"/>
              </a:rPr>
              <a:t>, including CUPE, has presented a </a:t>
            </a:r>
            <a:r>
              <a:rPr b="1" i="0" lang="en-US" sz="2800" u="none" cap="none" strike="noStrike">
                <a:solidFill>
                  <a:schemeClr val="dk2"/>
                </a:solidFill>
                <a:latin typeface="Raleway"/>
                <a:ea typeface="Raleway"/>
                <a:cs typeface="Raleway"/>
                <a:sym typeface="Raleway"/>
              </a:rPr>
              <a:t>joint legal challenge</a:t>
            </a:r>
            <a:r>
              <a:rPr b="0" i="0" lang="en-US" sz="2800" u="none" cap="none" strike="noStrike">
                <a:solidFill>
                  <a:schemeClr val="dk2"/>
                </a:solidFill>
                <a:latin typeface="Raleway Thin"/>
                <a:ea typeface="Raleway Thin"/>
                <a:cs typeface="Raleway Thin"/>
                <a:sym typeface="Raleway Thin"/>
              </a:rPr>
              <a:t>, under counsel of Goldblatt Partners LLP</a:t>
            </a:r>
            <a:endParaRPr b="0" i="0" sz="1400" u="none" cap="none" strike="noStrike">
              <a:solidFill>
                <a:srgbClr val="000000"/>
              </a:solidFill>
              <a:latin typeface="Arial"/>
              <a:ea typeface="Arial"/>
              <a:cs typeface="Arial"/>
              <a:sym typeface="Arial"/>
            </a:endParaRPr>
          </a:p>
          <a:p>
            <a:pPr indent="-381000" lvl="0" marL="457200" marR="0" rtl="0" algn="l">
              <a:lnSpc>
                <a:spcPct val="100000"/>
              </a:lnSpc>
              <a:spcBef>
                <a:spcPts val="0"/>
              </a:spcBef>
              <a:spcAft>
                <a:spcPts val="0"/>
              </a:spcAft>
              <a:buClr>
                <a:srgbClr val="000000"/>
              </a:buClr>
              <a:buSzPts val="2400"/>
              <a:buFont typeface="Calibri"/>
              <a:buChar char="●"/>
            </a:pPr>
            <a:r>
              <a:rPr b="0" i="0" lang="en-US" sz="2800" u="none" cap="none" strike="noStrike">
                <a:solidFill>
                  <a:schemeClr val="dk2"/>
                </a:solidFill>
                <a:latin typeface="Raleway Thin"/>
                <a:ea typeface="Raleway Thin"/>
                <a:cs typeface="Raleway Thin"/>
                <a:sym typeface="Raleway Thin"/>
              </a:rPr>
              <a:t>12 June 2020: similar austerity legislation by the Pallister Conservative government in Manitoba (Bill 28: Public Services Sustainability Act) was </a:t>
            </a:r>
            <a:r>
              <a:rPr b="1" i="0" lang="en-US" sz="2800" u="none" cap="none" strike="noStrike">
                <a:solidFill>
                  <a:schemeClr val="dk2"/>
                </a:solidFill>
                <a:latin typeface="Raleway"/>
                <a:ea typeface="Raleway"/>
                <a:cs typeface="Raleway"/>
                <a:sym typeface="Raleway"/>
              </a:rPr>
              <a:t>struck down as unconstitutional</a:t>
            </a:r>
            <a:endParaRPr b="1" i="0" sz="1400" u="none" cap="none" strike="noStrike">
              <a:solidFill>
                <a:srgbClr val="000000"/>
              </a:solidFill>
              <a:latin typeface="Arial"/>
              <a:ea typeface="Arial"/>
              <a:cs typeface="Arial"/>
              <a:sym typeface="Arial"/>
            </a:endParaRPr>
          </a:p>
        </p:txBody>
      </p:sp>
      <p:pic>
        <p:nvPicPr>
          <p:cNvPr id="169" name="Google Shape;169;p15"/>
          <p:cNvPicPr preferRelativeResize="0"/>
          <p:nvPr/>
        </p:nvPicPr>
        <p:blipFill rotWithShape="1">
          <a:blip r:embed="rId3">
            <a:alphaModFix/>
          </a:blip>
          <a:srcRect b="0" l="0" r="0" t="0"/>
          <a:stretch/>
        </p:blipFill>
        <p:spPr>
          <a:xfrm>
            <a:off x="8491775" y="2873001"/>
            <a:ext cx="3143100" cy="29356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0"/>
          <p:cNvSpPr txBox="1"/>
          <p:nvPr>
            <p:ph type="title"/>
          </p:nvPr>
        </p:nvSpPr>
        <p:spPr>
          <a:xfrm>
            <a:off x="1280160" y="466343"/>
            <a:ext cx="10782138" cy="1362113"/>
          </a:xfrm>
          <a:prstGeom prst="rect">
            <a:avLst/>
          </a:prstGeom>
          <a:noFill/>
          <a:ln>
            <a:noFill/>
          </a:ln>
        </p:spPr>
        <p:txBody>
          <a:bodyPr anchorCtr="0" anchor="ctr" bIns="45700" lIns="91425" spcFirstLastPara="1" rIns="91425" wrap="square" tIns="45700">
            <a:normAutofit/>
          </a:bodyPr>
          <a:lstStyle/>
          <a:p>
            <a:pPr indent="0" lvl="0" marL="0" rtl="0" algn="l">
              <a:lnSpc>
                <a:spcPct val="95000"/>
              </a:lnSpc>
              <a:spcBef>
                <a:spcPts val="0"/>
              </a:spcBef>
              <a:spcAft>
                <a:spcPts val="0"/>
              </a:spcAft>
              <a:buClr>
                <a:schemeClr val="lt1"/>
              </a:buClr>
              <a:buSzPts val="3959"/>
              <a:buFont typeface="Raleway Thin"/>
              <a:buNone/>
            </a:pPr>
            <a:r>
              <a:rPr lang="en-US" sz="3959">
                <a:latin typeface="Raleway Thin"/>
                <a:ea typeface="Raleway Thin"/>
                <a:cs typeface="Raleway Thin"/>
                <a:sym typeface="Raleway Thin"/>
              </a:rPr>
              <a:t>Political impact: Pits workers against one another</a:t>
            </a:r>
            <a:endParaRPr sz="3959">
              <a:latin typeface="Raleway Thin"/>
              <a:ea typeface="Raleway Thin"/>
              <a:cs typeface="Raleway Thin"/>
              <a:sym typeface="Raleway Thin"/>
            </a:endParaRPr>
          </a:p>
        </p:txBody>
      </p:sp>
      <p:sp>
        <p:nvSpPr>
          <p:cNvPr id="176" name="Google Shape;176;p10"/>
          <p:cNvSpPr/>
          <p:nvPr/>
        </p:nvSpPr>
        <p:spPr>
          <a:xfrm>
            <a:off x="501969" y="2540274"/>
            <a:ext cx="11188061" cy="3662541"/>
          </a:xfrm>
          <a:prstGeom prst="rect">
            <a:avLst/>
          </a:prstGeom>
          <a:noFill/>
          <a:ln>
            <a:noFill/>
          </a:ln>
        </p:spPr>
        <p:txBody>
          <a:bodyPr anchorCtr="0" anchor="t" bIns="45700" lIns="91425" spcFirstLastPara="1" rIns="91425" wrap="square" tIns="45700">
            <a:spAutoFit/>
          </a:bodyPr>
          <a:lstStyle/>
          <a:p>
            <a:pPr indent="-365125" lvl="0" marL="457200" marR="0" rtl="0" algn="l">
              <a:lnSpc>
                <a:spcPct val="100000"/>
              </a:lnSpc>
              <a:spcBef>
                <a:spcPts val="0"/>
              </a:spcBef>
              <a:spcAft>
                <a:spcPts val="0"/>
              </a:spcAft>
              <a:buClr>
                <a:srgbClr val="000000"/>
              </a:buClr>
              <a:buSzPts val="2150"/>
              <a:buFont typeface="Calibri"/>
              <a:buChar char="●"/>
            </a:pPr>
            <a:r>
              <a:rPr b="0" i="0" lang="en-US" sz="2800" u="none" cap="none" strike="noStrike">
                <a:solidFill>
                  <a:srgbClr val="000000"/>
                </a:solidFill>
                <a:latin typeface="Raleway Thin"/>
                <a:ea typeface="Raleway Thin"/>
                <a:cs typeface="Raleway Thin"/>
                <a:sym typeface="Raleway Thin"/>
              </a:rPr>
              <a:t>Intentionally creates </a:t>
            </a:r>
            <a:r>
              <a:rPr b="1" i="0" lang="en-US" sz="2800" u="none" cap="none" strike="noStrike">
                <a:solidFill>
                  <a:srgbClr val="000000"/>
                </a:solidFill>
                <a:latin typeface="Raleway"/>
                <a:ea typeface="Raleway"/>
                <a:cs typeface="Raleway"/>
                <a:sym typeface="Raleway"/>
              </a:rPr>
              <a:t>divisions among workers</a:t>
            </a:r>
            <a:r>
              <a:rPr b="1" i="0" lang="en-US" sz="2800" u="none" cap="none" strike="noStrike">
                <a:solidFill>
                  <a:srgbClr val="000000"/>
                </a:solidFill>
                <a:latin typeface="Raleway Thin"/>
                <a:ea typeface="Raleway Thin"/>
                <a:cs typeface="Raleway Thin"/>
                <a:sym typeface="Raleway Thin"/>
              </a:rPr>
              <a:t> </a:t>
            </a:r>
            <a:r>
              <a:rPr b="0" i="0" lang="en-US" sz="2800" u="none" cap="none" strike="noStrike">
                <a:solidFill>
                  <a:srgbClr val="000000"/>
                </a:solidFill>
                <a:latin typeface="Raleway Thin"/>
                <a:ea typeface="Raleway Thin"/>
                <a:cs typeface="Raleway Thin"/>
                <a:sym typeface="Raleway Thin"/>
              </a:rPr>
              <a:t>by signaling to private-sector workers that public-sector wages and benefits are a problem</a:t>
            </a:r>
            <a:endParaRPr b="0" i="0" sz="1400" u="none" cap="none" strike="noStrike">
              <a:solidFill>
                <a:srgbClr val="000000"/>
              </a:solidFill>
              <a:latin typeface="Arial"/>
              <a:ea typeface="Arial"/>
              <a:cs typeface="Arial"/>
              <a:sym typeface="Arial"/>
            </a:endParaRPr>
          </a:p>
          <a:p>
            <a:pPr indent="-365125" lvl="0" marL="457200" marR="0" rtl="0" algn="l">
              <a:lnSpc>
                <a:spcPct val="100000"/>
              </a:lnSpc>
              <a:spcBef>
                <a:spcPts val="0"/>
              </a:spcBef>
              <a:spcAft>
                <a:spcPts val="0"/>
              </a:spcAft>
              <a:buClr>
                <a:srgbClr val="000000"/>
              </a:buClr>
              <a:buSzPts val="2150"/>
              <a:buFont typeface="Calibri"/>
              <a:buChar char="●"/>
            </a:pPr>
            <a:r>
              <a:rPr b="0" i="0" lang="en-US" sz="2800" u="none" cap="none" strike="noStrike">
                <a:solidFill>
                  <a:srgbClr val="000000"/>
                </a:solidFill>
                <a:latin typeface="Raleway Thin"/>
                <a:ea typeface="Raleway Thin"/>
                <a:cs typeface="Raleway Thin"/>
                <a:sym typeface="Raleway Thin"/>
              </a:rPr>
              <a:t>Pits </a:t>
            </a:r>
            <a:r>
              <a:rPr b="1" i="0" lang="en-US" sz="2800" u="none" cap="none" strike="noStrike">
                <a:solidFill>
                  <a:srgbClr val="000000"/>
                </a:solidFill>
                <a:latin typeface="Raleway"/>
                <a:ea typeface="Raleway"/>
                <a:cs typeface="Raleway"/>
                <a:sym typeface="Raleway"/>
              </a:rPr>
              <a:t>public-sector workers against one another</a:t>
            </a:r>
            <a:endParaRPr b="1" i="0" sz="1400" u="none" cap="none" strike="noStrike">
              <a:solidFill>
                <a:srgbClr val="000000"/>
              </a:solidFill>
              <a:latin typeface="Arial"/>
              <a:ea typeface="Arial"/>
              <a:cs typeface="Arial"/>
              <a:sym typeface="Arial"/>
            </a:endParaRPr>
          </a:p>
          <a:p>
            <a:pPr indent="-365125" lvl="1" marL="914400" marR="0" rtl="0" algn="l">
              <a:lnSpc>
                <a:spcPct val="100000"/>
              </a:lnSpc>
              <a:spcBef>
                <a:spcPts val="0"/>
              </a:spcBef>
              <a:spcAft>
                <a:spcPts val="0"/>
              </a:spcAft>
              <a:buClr>
                <a:srgbClr val="000000"/>
              </a:buClr>
              <a:buSzPts val="2150"/>
              <a:buFont typeface="Calibri"/>
              <a:buChar char="○"/>
            </a:pPr>
            <a:r>
              <a:rPr b="0" i="0" lang="en-US" sz="2400" u="none" cap="none" strike="noStrike">
                <a:solidFill>
                  <a:srgbClr val="000000"/>
                </a:solidFill>
                <a:latin typeface="Raleway Thin"/>
                <a:ea typeface="Raleway Thin"/>
                <a:cs typeface="Raleway Thin"/>
                <a:sym typeface="Raleway Thin"/>
              </a:rPr>
              <a:t>The legislation states that “the Minister may, by regulation, </a:t>
            </a:r>
            <a:r>
              <a:rPr b="1" i="0" lang="en-US" sz="2400" u="none" cap="none" strike="noStrike">
                <a:solidFill>
                  <a:srgbClr val="000000"/>
                </a:solidFill>
                <a:latin typeface="Raleway Thin"/>
                <a:ea typeface="Raleway Thin"/>
                <a:cs typeface="Raleway Thin"/>
                <a:sym typeface="Raleway Thin"/>
              </a:rPr>
              <a:t>exempt</a:t>
            </a:r>
            <a:r>
              <a:rPr b="0" i="0" lang="en-US" sz="2400" u="none" cap="none" strike="noStrike">
                <a:solidFill>
                  <a:srgbClr val="000000"/>
                </a:solidFill>
                <a:latin typeface="Raleway Thin"/>
                <a:ea typeface="Raleway Thin"/>
                <a:cs typeface="Raleway Thin"/>
                <a:sym typeface="Raleway Thin"/>
              </a:rPr>
              <a:t> a collective agreement from the application of this Act”</a:t>
            </a:r>
            <a:endParaRPr b="0" i="0" sz="1400" u="none" cap="none" strike="noStrike">
              <a:solidFill>
                <a:srgbClr val="000000"/>
              </a:solidFill>
              <a:latin typeface="Arial"/>
              <a:ea typeface="Arial"/>
              <a:cs typeface="Arial"/>
              <a:sym typeface="Arial"/>
            </a:endParaRPr>
          </a:p>
          <a:p>
            <a:pPr indent="-365125" lvl="1" marL="914400" marR="0" rtl="0" algn="l">
              <a:lnSpc>
                <a:spcPct val="100000"/>
              </a:lnSpc>
              <a:spcBef>
                <a:spcPts val="0"/>
              </a:spcBef>
              <a:spcAft>
                <a:spcPts val="0"/>
              </a:spcAft>
              <a:buClr>
                <a:srgbClr val="000000"/>
              </a:buClr>
              <a:buSzPts val="2150"/>
              <a:buFont typeface="Calibri"/>
              <a:buChar char="○"/>
            </a:pPr>
            <a:r>
              <a:rPr b="0" i="0" lang="en-US" sz="2400" u="none" cap="none" strike="noStrike">
                <a:solidFill>
                  <a:srgbClr val="000000"/>
                </a:solidFill>
                <a:latin typeface="Raleway Thin"/>
                <a:ea typeface="Raleway Thin"/>
                <a:cs typeface="Raleway Thin"/>
                <a:sym typeface="Raleway Thin"/>
              </a:rPr>
              <a:t>Ontario Nurses Association (ONA) is fighting for such an exemption, rather than </a:t>
            </a:r>
            <a:r>
              <a:rPr b="1" i="0" lang="en-US" sz="2400" u="none" cap="none" strike="noStrike">
                <a:solidFill>
                  <a:srgbClr val="000000"/>
                </a:solidFill>
                <a:latin typeface="Raleway Thin"/>
                <a:ea typeface="Raleway Thin"/>
                <a:cs typeface="Raleway Thin"/>
                <a:sym typeface="Raleway Thin"/>
              </a:rPr>
              <a:t>fighting together </a:t>
            </a:r>
            <a:r>
              <a:rPr b="0" i="0" lang="en-US" sz="2400" u="none" cap="none" strike="noStrike">
                <a:solidFill>
                  <a:srgbClr val="000000"/>
                </a:solidFill>
                <a:latin typeface="Raleway Thin"/>
                <a:ea typeface="Raleway Thin"/>
                <a:cs typeface="Raleway Thin"/>
                <a:sym typeface="Raleway Thin"/>
              </a:rPr>
              <a:t>with other sectors to </a:t>
            </a:r>
            <a:r>
              <a:rPr b="1" i="0" lang="en-US" sz="2400" u="none" cap="none" strike="noStrike">
                <a:solidFill>
                  <a:srgbClr val="000000"/>
                </a:solidFill>
                <a:latin typeface="Raleway Thin"/>
                <a:ea typeface="Raleway Thin"/>
                <a:cs typeface="Raleway Thin"/>
                <a:sym typeface="Raleway Thin"/>
              </a:rPr>
              <a:t>repeal austerity legislation</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1"/>
          <p:cNvSpPr txBox="1"/>
          <p:nvPr>
            <p:ph type="title"/>
          </p:nvPr>
        </p:nvSpPr>
        <p:spPr>
          <a:xfrm>
            <a:off x="1280160" y="466343"/>
            <a:ext cx="10782138" cy="1362113"/>
          </a:xfrm>
          <a:prstGeom prst="rect">
            <a:avLst/>
          </a:prstGeom>
          <a:noFill/>
          <a:ln>
            <a:noFill/>
          </a:ln>
        </p:spPr>
        <p:txBody>
          <a:bodyPr anchorCtr="0" anchor="ctr" bIns="45700" lIns="91425" spcFirstLastPara="1" rIns="91425" wrap="square" tIns="45700">
            <a:normAutofit/>
          </a:bodyPr>
          <a:lstStyle/>
          <a:p>
            <a:pPr indent="0" lvl="0" marL="0" rtl="0" algn="l">
              <a:lnSpc>
                <a:spcPct val="95000"/>
              </a:lnSpc>
              <a:spcBef>
                <a:spcPts val="0"/>
              </a:spcBef>
              <a:spcAft>
                <a:spcPts val="0"/>
              </a:spcAft>
              <a:buClr>
                <a:schemeClr val="lt1"/>
              </a:buClr>
              <a:buSzPts val="3959"/>
              <a:buFont typeface="Raleway Thin"/>
              <a:buNone/>
            </a:pPr>
            <a:r>
              <a:rPr lang="en-US" sz="3959">
                <a:latin typeface="Raleway Thin"/>
                <a:ea typeface="Raleway Thin"/>
                <a:cs typeface="Raleway Thin"/>
                <a:sym typeface="Raleway Thin"/>
              </a:rPr>
              <a:t>Political impact: Reinforces discrimination &amp; oppression</a:t>
            </a:r>
            <a:endParaRPr sz="3959">
              <a:latin typeface="Raleway Thin"/>
              <a:ea typeface="Raleway Thin"/>
              <a:cs typeface="Raleway Thin"/>
              <a:sym typeface="Raleway Thin"/>
            </a:endParaRPr>
          </a:p>
        </p:txBody>
      </p:sp>
      <p:sp>
        <p:nvSpPr>
          <p:cNvPr id="183" name="Google Shape;183;p11"/>
          <p:cNvSpPr/>
          <p:nvPr/>
        </p:nvSpPr>
        <p:spPr>
          <a:xfrm>
            <a:off x="501969" y="2267898"/>
            <a:ext cx="11188061" cy="3970318"/>
          </a:xfrm>
          <a:prstGeom prst="rect">
            <a:avLst/>
          </a:prstGeom>
          <a:noFill/>
          <a:ln>
            <a:noFill/>
          </a:ln>
        </p:spPr>
        <p:txBody>
          <a:bodyPr anchorCtr="0" anchor="t" bIns="45700" lIns="91425" spcFirstLastPara="1" rIns="91425" wrap="square" tIns="45700">
            <a:spAutoFit/>
          </a:bodyPr>
          <a:lstStyle/>
          <a:p>
            <a:pPr indent="-368300" lvl="0" marL="457200" marR="0" rtl="0" algn="l">
              <a:lnSpc>
                <a:spcPct val="100000"/>
              </a:lnSpc>
              <a:spcBef>
                <a:spcPts val="0"/>
              </a:spcBef>
              <a:spcAft>
                <a:spcPts val="0"/>
              </a:spcAft>
              <a:buClr>
                <a:srgbClr val="000000"/>
              </a:buClr>
              <a:buSzPts val="2200"/>
              <a:buFont typeface="Calibri"/>
              <a:buChar char="●"/>
            </a:pPr>
            <a:r>
              <a:rPr b="0" i="0" lang="en-US" sz="2900" u="none" cap="none" strike="noStrike">
                <a:solidFill>
                  <a:srgbClr val="000000"/>
                </a:solidFill>
                <a:latin typeface="Raleway Thin"/>
                <a:ea typeface="Raleway Thin"/>
                <a:cs typeface="Raleway Thin"/>
                <a:sym typeface="Raleway Thin"/>
              </a:rPr>
              <a:t>Reinforces </a:t>
            </a:r>
            <a:r>
              <a:rPr b="1" i="0" lang="en-US" sz="2900" u="none" cap="none" strike="noStrike">
                <a:solidFill>
                  <a:srgbClr val="000000"/>
                </a:solidFill>
                <a:latin typeface="Raleway"/>
                <a:ea typeface="Raleway"/>
                <a:cs typeface="Raleway"/>
                <a:sym typeface="Raleway"/>
              </a:rPr>
              <a:t>gendered wage discrimination</a:t>
            </a:r>
            <a:endParaRPr b="1" i="0" sz="2900" u="none" cap="none" strike="noStrike">
              <a:solidFill>
                <a:srgbClr val="000000"/>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900"/>
              <a:buFont typeface="Arial"/>
              <a:buNone/>
            </a:pPr>
            <a:r>
              <a:t/>
            </a:r>
            <a:endParaRPr b="1" i="0" sz="2900" u="none" cap="none" strike="noStrike">
              <a:solidFill>
                <a:srgbClr val="000000"/>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2900"/>
              <a:buFont typeface="Arial"/>
              <a:buNone/>
            </a:pPr>
            <a:r>
              <a:t/>
            </a:r>
            <a:endParaRPr b="1" i="0" sz="2900" u="none" cap="none" strike="noStrike">
              <a:solidFill>
                <a:srgbClr val="000000"/>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2900"/>
              <a:buFont typeface="Arial"/>
              <a:buNone/>
            </a:pPr>
            <a:r>
              <a:t/>
            </a:r>
            <a:endParaRPr b="1" i="0" sz="2900" u="none" cap="none" strike="noStrike">
              <a:solidFill>
                <a:srgbClr val="000000"/>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chemeClr val="dk2"/>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chemeClr val="dk2"/>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chemeClr val="dk2"/>
              </a:solidFill>
              <a:latin typeface="Raleway Thin"/>
              <a:ea typeface="Raleway Thin"/>
              <a:cs typeface="Raleway Thin"/>
              <a:sym typeface="Raleway Thin"/>
            </a:endParaRPr>
          </a:p>
          <a:p>
            <a:pPr indent="-368300" lvl="0" marL="457200" marR="0" rtl="0" algn="l">
              <a:lnSpc>
                <a:spcPct val="100000"/>
              </a:lnSpc>
              <a:spcBef>
                <a:spcPts val="0"/>
              </a:spcBef>
              <a:spcAft>
                <a:spcPts val="0"/>
              </a:spcAft>
              <a:buClr>
                <a:srgbClr val="000000"/>
              </a:buClr>
              <a:buSzPts val="2200"/>
              <a:buFont typeface="Calibri"/>
              <a:buChar char="●"/>
            </a:pPr>
            <a:r>
              <a:rPr b="0" i="0" lang="en-US" sz="2900" u="none" cap="none" strike="noStrike">
                <a:solidFill>
                  <a:schemeClr val="dk2"/>
                </a:solidFill>
                <a:latin typeface="Raleway Thin"/>
                <a:ea typeface="Raleway Thin"/>
                <a:cs typeface="Raleway Thin"/>
                <a:sym typeface="Raleway Thin"/>
              </a:rPr>
              <a:t>At the municipal level, gives municipal councilors </a:t>
            </a:r>
            <a:r>
              <a:rPr b="1" i="0" lang="en-US" sz="2900" u="none" cap="none" strike="noStrike">
                <a:solidFill>
                  <a:schemeClr val="dk2"/>
                </a:solidFill>
                <a:latin typeface="Raleway"/>
                <a:ea typeface="Raleway"/>
                <a:cs typeface="Raleway"/>
                <a:sym typeface="Raleway"/>
              </a:rPr>
              <a:t>greenlight to increase already-bloated police budgets</a:t>
            </a:r>
            <a:endParaRPr b="0" i="0" sz="1500" u="none" cap="none" strike="noStrike">
              <a:solidFill>
                <a:srgbClr val="000000"/>
              </a:solidFill>
              <a:latin typeface="Raleway Thin"/>
              <a:ea typeface="Raleway Thin"/>
              <a:cs typeface="Raleway Thin"/>
              <a:sym typeface="Raleway Thin"/>
            </a:endParaRPr>
          </a:p>
        </p:txBody>
      </p:sp>
      <p:pic>
        <p:nvPicPr>
          <p:cNvPr id="184" name="Google Shape;184;p11"/>
          <p:cNvPicPr preferRelativeResize="0"/>
          <p:nvPr/>
        </p:nvPicPr>
        <p:blipFill rotWithShape="1">
          <a:blip r:embed="rId3">
            <a:alphaModFix/>
          </a:blip>
          <a:srcRect b="0" l="0" r="0" t="0"/>
          <a:stretch/>
        </p:blipFill>
        <p:spPr>
          <a:xfrm>
            <a:off x="2909875" y="2960700"/>
            <a:ext cx="6372225" cy="20764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2"/>
          <p:cNvSpPr txBox="1"/>
          <p:nvPr>
            <p:ph type="title"/>
          </p:nvPr>
        </p:nvSpPr>
        <p:spPr>
          <a:xfrm>
            <a:off x="1280160" y="466343"/>
            <a:ext cx="10782138" cy="1362113"/>
          </a:xfrm>
          <a:prstGeom prst="rect">
            <a:avLst/>
          </a:prstGeom>
          <a:noFill/>
          <a:ln>
            <a:noFill/>
          </a:ln>
        </p:spPr>
        <p:txBody>
          <a:bodyPr anchorCtr="0" anchor="ctr" bIns="45700" lIns="91425" spcFirstLastPara="1" rIns="91425" wrap="square" tIns="45700">
            <a:normAutofit/>
          </a:bodyPr>
          <a:lstStyle/>
          <a:p>
            <a:pPr indent="0" lvl="0" marL="0" rtl="0" algn="l">
              <a:lnSpc>
                <a:spcPct val="95000"/>
              </a:lnSpc>
              <a:spcBef>
                <a:spcPts val="0"/>
              </a:spcBef>
              <a:spcAft>
                <a:spcPts val="0"/>
              </a:spcAft>
              <a:buClr>
                <a:schemeClr val="lt1"/>
              </a:buClr>
              <a:buSzPts val="4400"/>
              <a:buFont typeface="Raleway Thin"/>
              <a:buNone/>
            </a:pPr>
            <a:r>
              <a:rPr lang="en-US" sz="4400">
                <a:latin typeface="Raleway Thin"/>
                <a:ea typeface="Raleway Thin"/>
                <a:cs typeface="Raleway Thin"/>
                <a:sym typeface="Raleway Thin"/>
              </a:rPr>
              <a:t>How is Bill 124 enforced?</a:t>
            </a:r>
            <a:endParaRPr sz="4400">
              <a:latin typeface="Raleway Thin"/>
              <a:ea typeface="Raleway Thin"/>
              <a:cs typeface="Raleway Thin"/>
              <a:sym typeface="Raleway Thin"/>
            </a:endParaRPr>
          </a:p>
        </p:txBody>
      </p:sp>
      <p:sp>
        <p:nvSpPr>
          <p:cNvPr id="191" name="Google Shape;191;p12"/>
          <p:cNvSpPr/>
          <p:nvPr/>
        </p:nvSpPr>
        <p:spPr>
          <a:xfrm>
            <a:off x="501969" y="2433268"/>
            <a:ext cx="11188061" cy="3539430"/>
          </a:xfrm>
          <a:prstGeom prst="rect">
            <a:avLst/>
          </a:prstGeom>
          <a:noFill/>
          <a:ln>
            <a:noFill/>
          </a:ln>
        </p:spPr>
        <p:txBody>
          <a:bodyPr anchorCtr="0" anchor="t" bIns="45700" lIns="91425" spcFirstLastPara="1" rIns="91425" wrap="square" tIns="45700">
            <a:spAutoFit/>
          </a:bodyPr>
          <a:lstStyle/>
          <a:p>
            <a:pPr indent="-381000" lvl="0" marL="457200" marR="0" rtl="0" algn="l">
              <a:lnSpc>
                <a:spcPct val="100000"/>
              </a:lnSpc>
              <a:spcBef>
                <a:spcPts val="0"/>
              </a:spcBef>
              <a:spcAft>
                <a:spcPts val="0"/>
              </a:spcAft>
              <a:buClr>
                <a:srgbClr val="000000"/>
              </a:buClr>
              <a:buSzPts val="2400"/>
              <a:buFont typeface="Calibri"/>
              <a:buChar char="●"/>
            </a:pPr>
            <a:r>
              <a:rPr b="0" i="0" lang="en-US" sz="2800" u="none" cap="none" strike="noStrike">
                <a:solidFill>
                  <a:srgbClr val="000000"/>
                </a:solidFill>
                <a:latin typeface="Raleway Thin"/>
                <a:ea typeface="Raleway Thin"/>
                <a:cs typeface="Raleway Thin"/>
                <a:sym typeface="Raleway Thin"/>
              </a:rPr>
              <a:t>Introduces </a:t>
            </a:r>
            <a:r>
              <a:rPr b="1" i="0" lang="en-US" sz="2800" u="none" cap="none" strike="noStrike">
                <a:solidFill>
                  <a:srgbClr val="000000"/>
                </a:solidFill>
                <a:latin typeface="Raleway"/>
                <a:ea typeface="Raleway"/>
                <a:cs typeface="Raleway"/>
                <a:sym typeface="Raleway"/>
              </a:rPr>
              <a:t>anti-avoidance</a:t>
            </a:r>
            <a:r>
              <a:rPr b="0" i="0" lang="en-US" sz="2800" u="none" cap="none" strike="noStrike">
                <a:solidFill>
                  <a:srgbClr val="000000"/>
                </a:solidFill>
                <a:latin typeface="Raleway Thin"/>
                <a:ea typeface="Raleway Thin"/>
                <a:cs typeface="Raleway Thin"/>
                <a:sym typeface="Raleway Thin"/>
              </a:rPr>
              <a:t> measures</a:t>
            </a:r>
            <a:endParaRPr b="0" i="0" sz="1400" u="none" cap="none" strike="noStrike">
              <a:solidFill>
                <a:srgbClr val="000000"/>
              </a:solidFill>
              <a:latin typeface="Arial"/>
              <a:ea typeface="Arial"/>
              <a:cs typeface="Arial"/>
              <a:sym typeface="Arial"/>
            </a:endParaRPr>
          </a:p>
          <a:p>
            <a:pPr indent="-381000" lvl="1" marL="914400" marR="0" rtl="0" algn="l">
              <a:lnSpc>
                <a:spcPct val="100000"/>
              </a:lnSpc>
              <a:spcBef>
                <a:spcPts val="0"/>
              </a:spcBef>
              <a:spcAft>
                <a:spcPts val="0"/>
              </a:spcAft>
              <a:buClr>
                <a:srgbClr val="000000"/>
              </a:buClr>
              <a:buSzPts val="2400"/>
              <a:buFont typeface="Calibri"/>
              <a:buChar char="○"/>
            </a:pPr>
            <a:r>
              <a:rPr b="0" i="0" lang="en-US" sz="2800" u="none" cap="none" strike="noStrike">
                <a:solidFill>
                  <a:srgbClr val="000000"/>
                </a:solidFill>
                <a:latin typeface="Raleway Thin"/>
                <a:ea typeface="Raleway Thin"/>
                <a:cs typeface="Raleway Thin"/>
                <a:sym typeface="Raleway Thin"/>
              </a:rPr>
              <a:t>Employers cannot pay out compensation before or after the austerity periods to make up for cuts</a:t>
            </a:r>
            <a:endParaRPr b="0" i="0" sz="1400" u="none" cap="none" strike="noStrike">
              <a:solidFill>
                <a:srgbClr val="000000"/>
              </a:solidFill>
              <a:latin typeface="Arial"/>
              <a:ea typeface="Arial"/>
              <a:cs typeface="Arial"/>
              <a:sym typeface="Arial"/>
            </a:endParaRPr>
          </a:p>
          <a:p>
            <a:pPr indent="-381000" lvl="0" marL="457200" marR="0" rtl="0" algn="l">
              <a:lnSpc>
                <a:spcPct val="100000"/>
              </a:lnSpc>
              <a:spcBef>
                <a:spcPts val="0"/>
              </a:spcBef>
              <a:spcAft>
                <a:spcPts val="0"/>
              </a:spcAft>
              <a:buClr>
                <a:srgbClr val="000000"/>
              </a:buClr>
              <a:buSzPts val="2400"/>
              <a:buFont typeface="Calibri"/>
              <a:buChar char="●"/>
            </a:pPr>
            <a:r>
              <a:rPr b="0" i="0" lang="en-US" sz="2800" u="none" cap="none" strike="noStrike">
                <a:solidFill>
                  <a:srgbClr val="000000"/>
                </a:solidFill>
                <a:latin typeface="Raleway Thin"/>
                <a:ea typeface="Raleway Thin"/>
                <a:cs typeface="Raleway Thin"/>
                <a:sym typeface="Raleway Thin"/>
              </a:rPr>
              <a:t>Grants </a:t>
            </a:r>
            <a:r>
              <a:rPr b="1" i="0" lang="en-US" sz="2800" u="none" cap="none" strike="noStrike">
                <a:solidFill>
                  <a:srgbClr val="000000"/>
                </a:solidFill>
                <a:latin typeface="Raleway"/>
                <a:ea typeface="Raleway"/>
                <a:cs typeface="Raleway"/>
                <a:sym typeface="Raleway"/>
              </a:rPr>
              <a:t>significant compliance powers</a:t>
            </a:r>
            <a:r>
              <a:rPr b="1" i="0" lang="en-US" sz="2800" u="none" cap="none" strike="noStrike">
                <a:solidFill>
                  <a:srgbClr val="000000"/>
                </a:solidFill>
                <a:latin typeface="Raleway Thin"/>
                <a:ea typeface="Raleway Thin"/>
                <a:cs typeface="Raleway Thin"/>
                <a:sym typeface="Raleway Thin"/>
              </a:rPr>
              <a:t> </a:t>
            </a:r>
            <a:r>
              <a:rPr b="0" i="0" lang="en-US" sz="2800" u="none" cap="none" strike="noStrike">
                <a:solidFill>
                  <a:srgbClr val="000000"/>
                </a:solidFill>
                <a:latin typeface="Raleway Thin"/>
                <a:ea typeface="Raleway Thin"/>
                <a:cs typeface="Raleway Thin"/>
                <a:sym typeface="Raleway Thin"/>
              </a:rPr>
              <a:t>to the Ontario Treasury Board</a:t>
            </a:r>
            <a:endParaRPr b="0" i="0" sz="1400" u="none" cap="none" strike="noStrike">
              <a:solidFill>
                <a:srgbClr val="000000"/>
              </a:solidFill>
              <a:latin typeface="Arial"/>
              <a:ea typeface="Arial"/>
              <a:cs typeface="Arial"/>
              <a:sym typeface="Arial"/>
            </a:endParaRPr>
          </a:p>
          <a:p>
            <a:pPr indent="-381000" lvl="1" marL="914400" marR="0" rtl="0" algn="l">
              <a:lnSpc>
                <a:spcPct val="100000"/>
              </a:lnSpc>
              <a:spcBef>
                <a:spcPts val="0"/>
              </a:spcBef>
              <a:spcAft>
                <a:spcPts val="0"/>
              </a:spcAft>
              <a:buClr>
                <a:srgbClr val="000000"/>
              </a:buClr>
              <a:buSzPts val="2400"/>
              <a:buFont typeface="Calibri"/>
              <a:buChar char="○"/>
            </a:pPr>
            <a:r>
              <a:rPr b="0" i="0" lang="en-US" sz="2800" u="none" cap="none" strike="noStrike">
                <a:solidFill>
                  <a:srgbClr val="000000"/>
                </a:solidFill>
                <a:latin typeface="Raleway Thin"/>
                <a:ea typeface="Raleway Thin"/>
                <a:cs typeface="Raleway Thin"/>
                <a:sym typeface="Raleway Thin"/>
              </a:rPr>
              <a:t>Minister can “make an order declaring that a collective agreement or an arbitration award is inconsistent with this Act,” </a:t>
            </a:r>
            <a:r>
              <a:rPr b="1" i="0" lang="en-US" sz="2800" u="none" cap="none" strike="noStrike">
                <a:solidFill>
                  <a:srgbClr val="000000"/>
                </a:solidFill>
                <a:latin typeface="Raleway"/>
                <a:ea typeface="Raleway"/>
                <a:cs typeface="Raleway"/>
                <a:sym typeface="Raleway"/>
              </a:rPr>
              <a:t>forcing us to negotiate concessions</a:t>
            </a:r>
            <a:endParaRPr b="1"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3"/>
          <p:cNvSpPr txBox="1"/>
          <p:nvPr>
            <p:ph type="title"/>
          </p:nvPr>
        </p:nvSpPr>
        <p:spPr>
          <a:xfrm>
            <a:off x="1280160" y="466343"/>
            <a:ext cx="10782138" cy="1362113"/>
          </a:xfrm>
          <a:prstGeom prst="rect">
            <a:avLst/>
          </a:prstGeom>
          <a:noFill/>
          <a:ln>
            <a:noFill/>
          </a:ln>
        </p:spPr>
        <p:txBody>
          <a:bodyPr anchorCtr="0" anchor="ctr" bIns="45700" lIns="91425" spcFirstLastPara="1" rIns="91425" wrap="square" tIns="45700">
            <a:normAutofit/>
          </a:bodyPr>
          <a:lstStyle/>
          <a:p>
            <a:pPr indent="0" lvl="0" marL="0" rtl="0" algn="l">
              <a:lnSpc>
                <a:spcPct val="95000"/>
              </a:lnSpc>
              <a:spcBef>
                <a:spcPts val="0"/>
              </a:spcBef>
              <a:spcAft>
                <a:spcPts val="0"/>
              </a:spcAft>
              <a:buClr>
                <a:schemeClr val="lt1"/>
              </a:buClr>
              <a:buSzPts val="3959"/>
              <a:buFont typeface="Raleway Thin"/>
              <a:buNone/>
            </a:pPr>
            <a:r>
              <a:rPr lang="en-US" sz="3959">
                <a:latin typeface="Raleway Thin"/>
                <a:ea typeface="Raleway Thin"/>
                <a:cs typeface="Raleway Thin"/>
                <a:sym typeface="Raleway Thin"/>
              </a:rPr>
              <a:t>Wage caps won’t help the provincial budget</a:t>
            </a:r>
            <a:endParaRPr sz="3959">
              <a:latin typeface="Raleway Thin"/>
              <a:ea typeface="Raleway Thin"/>
              <a:cs typeface="Raleway Thin"/>
              <a:sym typeface="Raleway Thin"/>
            </a:endParaRPr>
          </a:p>
        </p:txBody>
      </p:sp>
      <p:sp>
        <p:nvSpPr>
          <p:cNvPr id="198" name="Google Shape;198;p13"/>
          <p:cNvSpPr/>
          <p:nvPr/>
        </p:nvSpPr>
        <p:spPr>
          <a:xfrm>
            <a:off x="3324525" y="2013300"/>
            <a:ext cx="8391000" cy="2831400"/>
          </a:xfrm>
          <a:prstGeom prst="rect">
            <a:avLst/>
          </a:prstGeom>
          <a:noFill/>
          <a:ln>
            <a:noFill/>
          </a:ln>
        </p:spPr>
        <p:txBody>
          <a:bodyPr anchorCtr="0" anchor="t" bIns="45700" lIns="91425" spcFirstLastPara="1" rIns="91425" wrap="square" tIns="45700">
            <a:spAutoFit/>
          </a:bodyPr>
          <a:lstStyle/>
          <a:p>
            <a:pPr indent="-387350" lvl="0" marL="457200" marR="50800" rtl="0" algn="l">
              <a:lnSpc>
                <a:spcPct val="100000"/>
              </a:lnSpc>
              <a:spcBef>
                <a:spcPts val="0"/>
              </a:spcBef>
              <a:spcAft>
                <a:spcPts val="0"/>
              </a:spcAft>
              <a:buClr>
                <a:srgbClr val="000000"/>
              </a:buClr>
              <a:buSzPts val="2500"/>
              <a:buFont typeface="Calibri"/>
              <a:buChar char="●"/>
            </a:pPr>
            <a:r>
              <a:rPr b="0" i="0" lang="en-US" sz="2800" u="none" cap="none" strike="noStrike">
                <a:solidFill>
                  <a:srgbClr val="000000"/>
                </a:solidFill>
                <a:latin typeface="Raleway Thin"/>
                <a:ea typeface="Raleway Thin"/>
                <a:cs typeface="Raleway Thin"/>
                <a:sym typeface="Raleway Thin"/>
              </a:rPr>
              <a:t>Provincial funds are not based on your compensation, but </a:t>
            </a:r>
            <a:r>
              <a:rPr b="1" i="0" lang="en-US" sz="2800" u="none" cap="none" strike="noStrike">
                <a:solidFill>
                  <a:srgbClr val="000000"/>
                </a:solidFill>
                <a:latin typeface="Raleway"/>
                <a:ea typeface="Raleway"/>
                <a:cs typeface="Raleway"/>
                <a:sym typeface="Raleway"/>
              </a:rPr>
              <a:t>on a per-student basis</a:t>
            </a:r>
            <a:endParaRPr b="1" i="0" sz="1400" u="none" cap="none" strike="noStrike">
              <a:solidFill>
                <a:srgbClr val="000000"/>
              </a:solidFill>
              <a:latin typeface="Arial"/>
              <a:ea typeface="Arial"/>
              <a:cs typeface="Arial"/>
              <a:sym typeface="Arial"/>
            </a:endParaRPr>
          </a:p>
          <a:p>
            <a:pPr indent="-387350" lvl="0" marL="457200" marR="50800" rtl="0" algn="l">
              <a:lnSpc>
                <a:spcPct val="100000"/>
              </a:lnSpc>
              <a:spcBef>
                <a:spcPts val="1200"/>
              </a:spcBef>
              <a:spcAft>
                <a:spcPts val="0"/>
              </a:spcAft>
              <a:buClr>
                <a:srgbClr val="000000"/>
              </a:buClr>
              <a:buSzPts val="2500"/>
              <a:buFont typeface="Calibri"/>
              <a:buChar char="●"/>
            </a:pPr>
            <a:r>
              <a:rPr b="0" i="0" lang="en-US" sz="2800" u="none" cap="none" strike="noStrike">
                <a:solidFill>
                  <a:srgbClr val="000000"/>
                </a:solidFill>
                <a:latin typeface="Raleway Thin"/>
                <a:ea typeface="Raleway Thin"/>
                <a:cs typeface="Raleway Thin"/>
                <a:sym typeface="Raleway Thin"/>
              </a:rPr>
              <a:t>On average, provincial funds represent only about a third</a:t>
            </a:r>
            <a:r>
              <a:rPr b="1" i="0" lang="en-US" sz="2800" u="none" cap="none" strike="noStrike">
                <a:solidFill>
                  <a:srgbClr val="000000"/>
                </a:solidFill>
                <a:latin typeface="Raleway Thin"/>
                <a:ea typeface="Raleway Thin"/>
                <a:cs typeface="Raleway Thin"/>
                <a:sym typeface="Raleway Thin"/>
              </a:rPr>
              <a:t> </a:t>
            </a:r>
            <a:r>
              <a:rPr b="0" i="0" lang="en-US" sz="2800" u="none" cap="none" strike="noStrike">
                <a:solidFill>
                  <a:srgbClr val="000000"/>
                </a:solidFill>
                <a:latin typeface="Raleway Thin"/>
                <a:ea typeface="Raleway Thin"/>
                <a:cs typeface="Raleway Thin"/>
                <a:sym typeface="Raleway Thin"/>
              </a:rPr>
              <a:t>(</a:t>
            </a:r>
            <a:r>
              <a:rPr b="1" i="0" lang="en-US" sz="2800" u="none" cap="none" strike="noStrike">
                <a:solidFill>
                  <a:srgbClr val="000000"/>
                </a:solidFill>
                <a:latin typeface="Raleway"/>
                <a:ea typeface="Raleway"/>
                <a:cs typeface="Raleway"/>
                <a:sym typeface="Raleway"/>
              </a:rPr>
              <a:t>35%</a:t>
            </a:r>
            <a:r>
              <a:rPr b="0" i="0" lang="en-US" sz="2800" u="none" cap="none" strike="noStrike">
                <a:solidFill>
                  <a:srgbClr val="000000"/>
                </a:solidFill>
                <a:latin typeface="Raleway Thin"/>
                <a:ea typeface="Raleway Thin"/>
                <a:cs typeface="Raleway Thin"/>
                <a:sym typeface="Raleway Thin"/>
              </a:rPr>
              <a:t>) of university revenue</a:t>
            </a:r>
            <a:endParaRPr b="0" i="0" sz="1400" u="none" cap="none" strike="noStrike">
              <a:solidFill>
                <a:srgbClr val="000000"/>
              </a:solidFill>
              <a:latin typeface="Arial"/>
              <a:ea typeface="Arial"/>
              <a:cs typeface="Arial"/>
              <a:sym typeface="Arial"/>
            </a:endParaRPr>
          </a:p>
          <a:p>
            <a:pPr indent="-387350" lvl="0" marL="457200" marR="50800" rtl="0" algn="l">
              <a:lnSpc>
                <a:spcPct val="100000"/>
              </a:lnSpc>
              <a:spcBef>
                <a:spcPts val="0"/>
              </a:spcBef>
              <a:spcAft>
                <a:spcPts val="0"/>
              </a:spcAft>
              <a:buClr>
                <a:srgbClr val="000000"/>
              </a:buClr>
              <a:buSzPts val="2500"/>
              <a:buFont typeface="Calibri"/>
              <a:buChar char="●"/>
            </a:pPr>
            <a:r>
              <a:rPr b="0" i="0" lang="en-US" sz="2800" u="none" cap="none" strike="noStrike">
                <a:solidFill>
                  <a:srgbClr val="000000"/>
                </a:solidFill>
                <a:latin typeface="Raleway Thin"/>
                <a:ea typeface="Raleway Thin"/>
                <a:cs typeface="Raleway Thin"/>
                <a:sym typeface="Raleway Thin"/>
              </a:rPr>
              <a:t>Wage increases in the university sector will have a </a:t>
            </a:r>
            <a:r>
              <a:rPr b="1" i="0" lang="en-US" sz="2800" u="none" cap="none" strike="noStrike">
                <a:solidFill>
                  <a:srgbClr val="000000"/>
                </a:solidFill>
                <a:latin typeface="Raleway"/>
                <a:ea typeface="Raleway"/>
                <a:cs typeface="Raleway"/>
                <a:sym typeface="Raleway"/>
              </a:rPr>
              <a:t>negligible impact</a:t>
            </a:r>
            <a:r>
              <a:rPr b="0" i="0" lang="en-US" sz="2800" u="none" cap="none" strike="noStrike">
                <a:solidFill>
                  <a:srgbClr val="000000"/>
                </a:solidFill>
                <a:latin typeface="Raleway Thin"/>
                <a:ea typeface="Raleway Thin"/>
                <a:cs typeface="Raleway Thin"/>
                <a:sym typeface="Raleway Thin"/>
              </a:rPr>
              <a:t> on the provincial deficit</a:t>
            </a:r>
            <a:endParaRPr b="0" i="0" sz="2800" u="none" cap="none" strike="noStrike">
              <a:solidFill>
                <a:srgbClr val="000000"/>
              </a:solidFill>
              <a:latin typeface="Raleway Thin"/>
              <a:ea typeface="Raleway Thin"/>
              <a:cs typeface="Raleway Thin"/>
              <a:sym typeface="Raleway Thin"/>
            </a:endParaRPr>
          </a:p>
          <a:p>
            <a:pPr indent="-387350" lvl="0" marL="457200" marR="50800" rtl="0" algn="l">
              <a:lnSpc>
                <a:spcPct val="100000"/>
              </a:lnSpc>
              <a:spcBef>
                <a:spcPts val="0"/>
              </a:spcBef>
              <a:spcAft>
                <a:spcPts val="0"/>
              </a:spcAft>
              <a:buClr>
                <a:srgbClr val="000000"/>
              </a:buClr>
              <a:buSzPts val="2500"/>
              <a:buFont typeface="Calibri"/>
              <a:buChar char="●"/>
            </a:pPr>
            <a:r>
              <a:rPr b="0" i="0" lang="en-US" sz="2800" u="none" cap="none" strike="noStrike">
                <a:solidFill>
                  <a:srgbClr val="000000"/>
                </a:solidFill>
                <a:latin typeface="Raleway Thin"/>
                <a:ea typeface="Raleway Thin"/>
                <a:cs typeface="Raleway Thin"/>
                <a:sym typeface="Raleway Thin"/>
              </a:rPr>
              <a:t>Ontario has a revenue problem, not a spending problem</a:t>
            </a:r>
            <a:endParaRPr b="0" i="0" sz="2800" u="none" cap="none" strike="noStrike">
              <a:solidFill>
                <a:srgbClr val="000000"/>
              </a:solidFill>
              <a:latin typeface="Raleway Thin"/>
              <a:ea typeface="Raleway Thin"/>
              <a:cs typeface="Raleway Thin"/>
              <a:sym typeface="Raleway Thin"/>
            </a:endParaRPr>
          </a:p>
        </p:txBody>
      </p:sp>
      <p:pic>
        <p:nvPicPr>
          <p:cNvPr id="199" name="Google Shape;199;p13"/>
          <p:cNvPicPr preferRelativeResize="0"/>
          <p:nvPr/>
        </p:nvPicPr>
        <p:blipFill rotWithShape="1">
          <a:blip r:embed="rId3">
            <a:alphaModFix/>
          </a:blip>
          <a:srcRect b="0" l="0" r="0" t="0"/>
          <a:stretch/>
        </p:blipFill>
        <p:spPr>
          <a:xfrm>
            <a:off x="465875" y="3162606"/>
            <a:ext cx="2362200" cy="221932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4"/>
          <p:cNvSpPr txBox="1"/>
          <p:nvPr>
            <p:ph type="title"/>
          </p:nvPr>
        </p:nvSpPr>
        <p:spPr>
          <a:xfrm>
            <a:off x="1280160" y="466343"/>
            <a:ext cx="10782138" cy="1362113"/>
          </a:xfrm>
          <a:prstGeom prst="rect">
            <a:avLst/>
          </a:prstGeom>
          <a:noFill/>
          <a:ln>
            <a:noFill/>
          </a:ln>
        </p:spPr>
        <p:txBody>
          <a:bodyPr anchorCtr="0" anchor="ctr" bIns="45700" lIns="91425" spcFirstLastPara="1" rIns="91425" wrap="square" tIns="45700">
            <a:normAutofit/>
          </a:bodyPr>
          <a:lstStyle/>
          <a:p>
            <a:pPr indent="0" lvl="0" marL="0" rtl="0" algn="l">
              <a:lnSpc>
                <a:spcPct val="95000"/>
              </a:lnSpc>
              <a:spcBef>
                <a:spcPts val="0"/>
              </a:spcBef>
              <a:spcAft>
                <a:spcPts val="0"/>
              </a:spcAft>
              <a:buClr>
                <a:schemeClr val="lt1"/>
              </a:buClr>
              <a:buSzPts val="4400"/>
              <a:buFont typeface="Raleway Thin"/>
              <a:buNone/>
            </a:pPr>
            <a:r>
              <a:rPr lang="en-US" sz="4400">
                <a:latin typeface="Raleway Thin"/>
                <a:ea typeface="Raleway Thin"/>
                <a:cs typeface="Raleway Thin"/>
                <a:sym typeface="Raleway Thin"/>
              </a:rPr>
              <a:t>What about non-monetary issues?</a:t>
            </a:r>
            <a:endParaRPr sz="4400">
              <a:latin typeface="Raleway Thin"/>
              <a:ea typeface="Raleway Thin"/>
              <a:cs typeface="Raleway Thin"/>
              <a:sym typeface="Raleway Thin"/>
            </a:endParaRPr>
          </a:p>
        </p:txBody>
      </p:sp>
      <p:sp>
        <p:nvSpPr>
          <p:cNvPr id="205" name="Google Shape;205;p14"/>
          <p:cNvSpPr/>
          <p:nvPr/>
        </p:nvSpPr>
        <p:spPr>
          <a:xfrm>
            <a:off x="483009" y="2349824"/>
            <a:ext cx="11226000" cy="1815900"/>
          </a:xfrm>
          <a:prstGeom prst="rect">
            <a:avLst/>
          </a:prstGeom>
          <a:noFill/>
          <a:ln>
            <a:noFill/>
          </a:ln>
        </p:spPr>
        <p:txBody>
          <a:bodyPr anchorCtr="0" anchor="t" bIns="45700" lIns="91425" spcFirstLastPara="1" rIns="91425" wrap="square" tIns="45700">
            <a:spAutoFit/>
          </a:bodyPr>
          <a:lstStyle/>
          <a:p>
            <a:pPr indent="-387350" lvl="0" marL="457200" marR="0" rtl="0" algn="l">
              <a:lnSpc>
                <a:spcPct val="100000"/>
              </a:lnSpc>
              <a:spcBef>
                <a:spcPts val="0"/>
              </a:spcBef>
              <a:spcAft>
                <a:spcPts val="0"/>
              </a:spcAft>
              <a:buClr>
                <a:srgbClr val="000000"/>
              </a:buClr>
              <a:buSzPts val="2500"/>
              <a:buFont typeface="Calibri"/>
              <a:buChar char="●"/>
            </a:pPr>
            <a:r>
              <a:rPr b="0" i="0" lang="en-US" sz="2800" u="none" cap="none" strike="noStrike">
                <a:solidFill>
                  <a:srgbClr val="000000"/>
                </a:solidFill>
                <a:latin typeface="Raleway Thin"/>
                <a:ea typeface="Raleway Thin"/>
                <a:cs typeface="Raleway Thin"/>
                <a:sym typeface="Raleway Thin"/>
              </a:rPr>
              <a:t>Bill 124 </a:t>
            </a:r>
            <a:r>
              <a:rPr b="1" i="0" lang="en-US" sz="2800" u="none" cap="none" strike="noStrike">
                <a:solidFill>
                  <a:srgbClr val="000000"/>
                </a:solidFill>
                <a:latin typeface="Raleway"/>
                <a:ea typeface="Raleway"/>
                <a:cs typeface="Raleway"/>
                <a:sym typeface="Raleway"/>
              </a:rPr>
              <a:t>does not limit</a:t>
            </a:r>
            <a:r>
              <a:rPr b="0" i="0" lang="en-US" sz="2800" u="none" cap="none" strike="noStrike">
                <a:solidFill>
                  <a:srgbClr val="000000"/>
                </a:solidFill>
                <a:latin typeface="Raleway Thin"/>
                <a:ea typeface="Raleway Thin"/>
                <a:cs typeface="Raleway Thin"/>
                <a:sym typeface="Raleway Thin"/>
              </a:rPr>
              <a:t> our ability to bargain </a:t>
            </a:r>
            <a:r>
              <a:rPr b="1" i="0" lang="en-US" sz="2800" u="none" cap="none" strike="noStrike">
                <a:solidFill>
                  <a:srgbClr val="000000"/>
                </a:solidFill>
                <a:latin typeface="Raleway"/>
                <a:ea typeface="Raleway"/>
                <a:cs typeface="Raleway"/>
                <a:sym typeface="Raleway"/>
              </a:rPr>
              <a:t>non-compensation</a:t>
            </a:r>
            <a:r>
              <a:rPr b="0" i="0" lang="en-US" sz="2800" u="none" cap="none" strike="noStrike">
                <a:solidFill>
                  <a:srgbClr val="000000"/>
                </a:solidFill>
                <a:latin typeface="Raleway Thin"/>
                <a:ea typeface="Raleway Thin"/>
                <a:cs typeface="Raleway Thin"/>
                <a:sym typeface="Raleway Thin"/>
              </a:rPr>
              <a:t> issues such as hiring, job security, harassment &amp; discrimination, workload, accommodations, mental health resources, health and safety, etc.</a:t>
            </a:r>
            <a:endParaRPr b="0" i="0" sz="1400" u="none" cap="none" strike="noStrike">
              <a:solidFill>
                <a:srgbClr val="000000"/>
              </a:solidFill>
              <a:latin typeface="Arial"/>
              <a:ea typeface="Arial"/>
              <a:cs typeface="Arial"/>
              <a:sym typeface="Arial"/>
            </a:endParaRPr>
          </a:p>
        </p:txBody>
      </p:sp>
      <p:pic>
        <p:nvPicPr>
          <p:cNvPr id="206" name="Google Shape;206;p14"/>
          <p:cNvPicPr preferRelativeResize="0"/>
          <p:nvPr/>
        </p:nvPicPr>
        <p:blipFill rotWithShape="1">
          <a:blip r:embed="rId3">
            <a:alphaModFix/>
          </a:blip>
          <a:srcRect b="0" l="0" r="0" t="0"/>
          <a:stretch/>
        </p:blipFill>
        <p:spPr>
          <a:xfrm>
            <a:off x="1881150" y="4318124"/>
            <a:ext cx="5505450" cy="2114550"/>
          </a:xfrm>
          <a:prstGeom prst="rect">
            <a:avLst/>
          </a:prstGeom>
          <a:noFill/>
          <a:ln>
            <a:noFill/>
          </a:ln>
        </p:spPr>
      </p:pic>
      <p:pic>
        <p:nvPicPr>
          <p:cNvPr id="207" name="Google Shape;207;p14"/>
          <p:cNvPicPr preferRelativeResize="0"/>
          <p:nvPr/>
        </p:nvPicPr>
        <p:blipFill rotWithShape="1">
          <a:blip r:embed="rId4">
            <a:alphaModFix/>
          </a:blip>
          <a:srcRect b="0" l="0" r="0" t="0"/>
          <a:stretch/>
        </p:blipFill>
        <p:spPr>
          <a:xfrm>
            <a:off x="8298875" y="4318124"/>
            <a:ext cx="2171700" cy="197167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6"/>
          <p:cNvSpPr txBox="1"/>
          <p:nvPr>
            <p:ph type="title"/>
          </p:nvPr>
        </p:nvSpPr>
        <p:spPr>
          <a:xfrm>
            <a:off x="417950" y="466350"/>
            <a:ext cx="11616900" cy="13620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4400"/>
              <a:buFont typeface="Calibri"/>
              <a:buNone/>
            </a:pPr>
            <a:r>
              <a:rPr lang="en-US" sz="4400"/>
              <a:t>How can we deal with Bill 124?</a:t>
            </a:r>
            <a:endParaRPr sz="4400">
              <a:latin typeface="Raleway Thin"/>
              <a:ea typeface="Raleway Thin"/>
              <a:cs typeface="Raleway Thin"/>
              <a:sym typeface="Raleway Thin"/>
            </a:endParaRPr>
          </a:p>
        </p:txBody>
      </p:sp>
      <p:sp>
        <p:nvSpPr>
          <p:cNvPr id="214" name="Google Shape;214;p16"/>
          <p:cNvSpPr/>
          <p:nvPr/>
        </p:nvSpPr>
        <p:spPr>
          <a:xfrm>
            <a:off x="483007" y="2579559"/>
            <a:ext cx="11226000" cy="523200"/>
          </a:xfrm>
          <a:prstGeom prst="rect">
            <a:avLst/>
          </a:prstGeom>
          <a:noFill/>
          <a:ln>
            <a:noFill/>
          </a:ln>
        </p:spPr>
        <p:txBody>
          <a:bodyPr anchorCtr="0" anchor="t" bIns="45700" lIns="91425" spcFirstLastPara="1" rIns="91425" wrap="square" tIns="45700">
            <a:spAutoFit/>
          </a:bodyPr>
          <a:lstStyle/>
          <a:p>
            <a:pPr indent="0" lvl="0" marL="76200" marR="0" rtl="0" algn="ctr">
              <a:lnSpc>
                <a:spcPct val="100000"/>
              </a:lnSpc>
              <a:spcBef>
                <a:spcPts val="0"/>
              </a:spcBef>
              <a:spcAft>
                <a:spcPts val="0"/>
              </a:spcAft>
              <a:buClr>
                <a:srgbClr val="000000"/>
              </a:buClr>
              <a:buSzPts val="4700"/>
              <a:buFont typeface="Arial"/>
              <a:buNone/>
            </a:pPr>
            <a:r>
              <a:rPr b="1" i="0" lang="en-US" sz="4700" u="none" cap="none" strike="noStrike">
                <a:solidFill>
                  <a:schemeClr val="dk2"/>
                </a:solidFill>
                <a:latin typeface="Raleway Thin"/>
                <a:ea typeface="Raleway Thin"/>
                <a:cs typeface="Raleway Thin"/>
                <a:sym typeface="Raleway Thin"/>
              </a:rPr>
              <a:t>Discussion</a:t>
            </a:r>
            <a:endParaRPr b="0" i="0" sz="3300" u="none" cap="none" strike="noStrike">
              <a:solidFill>
                <a:srgbClr val="000000"/>
              </a:solidFill>
              <a:latin typeface="Arial"/>
              <a:ea typeface="Arial"/>
              <a:cs typeface="Arial"/>
              <a:sym typeface="Arial"/>
            </a:endParaRPr>
          </a:p>
        </p:txBody>
      </p:sp>
      <p:pic>
        <p:nvPicPr>
          <p:cNvPr id="215" name="Google Shape;215;p16"/>
          <p:cNvPicPr preferRelativeResize="0"/>
          <p:nvPr/>
        </p:nvPicPr>
        <p:blipFill rotWithShape="1">
          <a:blip r:embed="rId3">
            <a:alphaModFix/>
          </a:blip>
          <a:srcRect b="0" l="0" r="0" t="0"/>
          <a:stretch/>
        </p:blipFill>
        <p:spPr>
          <a:xfrm>
            <a:off x="8160842" y="3102750"/>
            <a:ext cx="3874008" cy="3099200"/>
          </a:xfrm>
          <a:prstGeom prst="rect">
            <a:avLst/>
          </a:prstGeom>
          <a:noFill/>
          <a:ln>
            <a:noFill/>
          </a:ln>
        </p:spPr>
      </p:pic>
      <p:pic>
        <p:nvPicPr>
          <p:cNvPr id="216" name="Google Shape;216;p16"/>
          <p:cNvPicPr preferRelativeResize="0"/>
          <p:nvPr/>
        </p:nvPicPr>
        <p:blipFill rotWithShape="1">
          <a:blip r:embed="rId4">
            <a:alphaModFix/>
          </a:blip>
          <a:srcRect b="0" l="0" r="0" t="0"/>
          <a:stretch/>
        </p:blipFill>
        <p:spPr>
          <a:xfrm>
            <a:off x="4693591" y="3689278"/>
            <a:ext cx="2804818" cy="2512675"/>
          </a:xfrm>
          <a:prstGeom prst="rect">
            <a:avLst/>
          </a:prstGeom>
          <a:noFill/>
          <a:ln>
            <a:noFill/>
          </a:ln>
        </p:spPr>
      </p:pic>
      <p:pic>
        <p:nvPicPr>
          <p:cNvPr id="217" name="Google Shape;217;p16"/>
          <p:cNvPicPr preferRelativeResize="0"/>
          <p:nvPr/>
        </p:nvPicPr>
        <p:blipFill rotWithShape="1">
          <a:blip r:embed="rId5">
            <a:alphaModFix/>
          </a:blip>
          <a:srcRect b="0" l="0" r="0" t="0"/>
          <a:stretch/>
        </p:blipFill>
        <p:spPr>
          <a:xfrm>
            <a:off x="758650" y="3182000"/>
            <a:ext cx="2709150" cy="29407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7"/>
          <p:cNvSpPr txBox="1"/>
          <p:nvPr/>
        </p:nvSpPr>
        <p:spPr>
          <a:xfrm>
            <a:off x="2324645" y="385212"/>
            <a:ext cx="604043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Raleway Thin"/>
                <a:ea typeface="Raleway Thin"/>
                <a:cs typeface="Raleway Thin"/>
                <a:sym typeface="Raleway Thin"/>
              </a:rPr>
              <a:t>References for </a:t>
            </a:r>
            <a:r>
              <a:rPr b="0" i="0" lang="en-US" sz="2800" u="sng" cap="none" strike="noStrike">
                <a:solidFill>
                  <a:schemeClr val="dk1"/>
                </a:solidFill>
                <a:latin typeface="Raleway Thin"/>
                <a:ea typeface="Raleway Thin"/>
                <a:cs typeface="Raleway Thin"/>
                <a:sym typeface="Raleway Thin"/>
                <a:hlinkClick action="ppaction://hlinksldjump" r:id="rId3">
                  <a:extLst>
                    <a:ext uri="{A12FA001-AC4F-418D-AE19-62706E023703}">
                      <ahyp:hlinkClr val="tx"/>
                    </a:ext>
                  </a:extLst>
                </a:hlinkClick>
              </a:rPr>
              <a:t>wages figure</a:t>
            </a:r>
            <a:r>
              <a:rPr b="0" i="0" lang="en-US" sz="2800" u="none" cap="none" strike="noStrike">
                <a:solidFill>
                  <a:schemeClr val="dk1"/>
                </a:solidFill>
                <a:latin typeface="Raleway Thin"/>
                <a:ea typeface="Raleway Thin"/>
                <a:cs typeface="Raleway Thin"/>
                <a:sym typeface="Raleway Thin"/>
              </a:rPr>
              <a:t> (TAs)</a:t>
            </a:r>
            <a:endParaRPr b="0" i="0" sz="1400" u="none" cap="none" strike="noStrike">
              <a:solidFill>
                <a:srgbClr val="000000"/>
              </a:solidFill>
              <a:latin typeface="Arial"/>
              <a:ea typeface="Arial"/>
              <a:cs typeface="Arial"/>
              <a:sym typeface="Arial"/>
            </a:endParaRPr>
          </a:p>
        </p:txBody>
      </p:sp>
      <p:sp>
        <p:nvSpPr>
          <p:cNvPr id="223" name="Google Shape;223;p17"/>
          <p:cNvSpPr/>
          <p:nvPr/>
        </p:nvSpPr>
        <p:spPr>
          <a:xfrm>
            <a:off x="586729" y="4164464"/>
            <a:ext cx="10675943" cy="2062103"/>
          </a:xfrm>
          <a:prstGeom prst="rect">
            <a:avLst/>
          </a:prstGeom>
          <a:noFill/>
          <a:ln>
            <a:noFill/>
          </a:ln>
        </p:spPr>
        <p:txBody>
          <a:bodyPr anchorCtr="0" anchor="t" bIns="45700" lIns="91425" spcFirstLastPara="1" rIns="91425" wrap="square" tIns="45700">
            <a:spAutoFit/>
          </a:bodyPr>
          <a:lstStyle/>
          <a:p>
            <a:pPr indent="-311150" lvl="0" marL="457200" marR="0" rtl="0" algn="l">
              <a:lnSpc>
                <a:spcPct val="100000"/>
              </a:lnSpc>
              <a:spcBef>
                <a:spcPts val="0"/>
              </a:spcBef>
              <a:spcAft>
                <a:spcPts val="0"/>
              </a:spcAft>
              <a:buClr>
                <a:schemeClr val="dk2"/>
              </a:buClr>
              <a:buSzPts val="1300"/>
              <a:buFont typeface="Raleway Thin"/>
              <a:buAutoNum type="arabicPeriod"/>
            </a:pPr>
            <a:r>
              <a:rPr b="0" i="0" lang="en-US" sz="1600" u="none" cap="none" strike="noStrike">
                <a:solidFill>
                  <a:schemeClr val="dk2"/>
                </a:solidFill>
                <a:latin typeface="Raleway Thin"/>
                <a:ea typeface="Raleway Thin"/>
                <a:cs typeface="Raleway Thin"/>
                <a:sym typeface="Raleway Thin"/>
              </a:rPr>
              <a:t>Calculated as a mean average of monthly core inflation rates in 2020 (trimmed mean approach). Statistics Canada.  Table  18-10-0256-01   </a:t>
            </a:r>
            <a:r>
              <a:rPr b="0" i="0" lang="en-US" sz="1600" u="sng" cap="none" strike="noStrike">
                <a:solidFill>
                  <a:schemeClr val="hlink"/>
                </a:solidFill>
                <a:latin typeface="Raleway Thin"/>
                <a:ea typeface="Raleway Thin"/>
                <a:cs typeface="Raleway Thin"/>
                <a:sym typeface="Raleway Thin"/>
                <a:hlinkClick r:id="rId4"/>
              </a:rPr>
              <a:t>Consumer Price Index (CPI) statistics, measures of core inflation and other related statistics - Bank of Canada definitions</a:t>
            </a:r>
            <a:r>
              <a:rPr b="0" i="0" lang="en-US" sz="1600" u="none" cap="none" strike="noStrike">
                <a:solidFill>
                  <a:schemeClr val="dk1"/>
                </a:solidFill>
                <a:latin typeface="Raleway Thin"/>
                <a:ea typeface="Raleway Thin"/>
                <a:cs typeface="Raleway Thin"/>
                <a:sym typeface="Raleway Thin"/>
              </a:rPr>
              <a:t> </a:t>
            </a:r>
            <a:r>
              <a:rPr b="0" i="0" lang="en-US" sz="1600" u="none" cap="none" strike="noStrike">
                <a:solidFill>
                  <a:schemeClr val="dk2"/>
                </a:solidFill>
                <a:latin typeface="Raleway Thin"/>
                <a:ea typeface="Raleway Thin"/>
                <a:cs typeface="Raleway Thin"/>
                <a:sym typeface="Raleway Thin"/>
              </a:rPr>
              <a:t>DOI: </a:t>
            </a:r>
            <a:r>
              <a:rPr b="0" i="0" lang="en-US" sz="1600" u="sng" cap="none" strike="noStrike">
                <a:solidFill>
                  <a:schemeClr val="hlink"/>
                </a:solidFill>
                <a:latin typeface="Raleway Thin"/>
                <a:ea typeface="Raleway Thin"/>
                <a:cs typeface="Raleway Thin"/>
                <a:sym typeface="Raleway Thin"/>
                <a:hlinkClick r:id="rId5"/>
              </a:rPr>
              <a:t>https://doi.org/10.25318/1810025601-eng</a:t>
            </a:r>
            <a:endParaRPr b="0" i="0" sz="1600" u="none" cap="none" strike="noStrike">
              <a:solidFill>
                <a:schemeClr val="dk1"/>
              </a:solidFill>
              <a:latin typeface="Raleway Thin"/>
              <a:ea typeface="Raleway Thin"/>
              <a:cs typeface="Raleway Thin"/>
              <a:sym typeface="Raleway Thin"/>
            </a:endParaRPr>
          </a:p>
          <a:p>
            <a:pPr indent="-311150" lvl="0" marL="457200" marR="0" rtl="0" algn="l">
              <a:lnSpc>
                <a:spcPct val="100000"/>
              </a:lnSpc>
              <a:spcBef>
                <a:spcPts val="0"/>
              </a:spcBef>
              <a:spcAft>
                <a:spcPts val="0"/>
              </a:spcAft>
              <a:buClr>
                <a:schemeClr val="dk2"/>
              </a:buClr>
              <a:buSzPts val="1300"/>
              <a:buFont typeface="Raleway Thin"/>
              <a:buAutoNum type="arabicPeriod"/>
            </a:pPr>
            <a:r>
              <a:rPr b="0" i="0" lang="en-US" sz="1600" u="none" cap="none" strike="noStrike">
                <a:solidFill>
                  <a:schemeClr val="dk2"/>
                </a:solidFill>
                <a:latin typeface="Raleway Thin"/>
                <a:ea typeface="Raleway Thin"/>
                <a:cs typeface="Raleway Thin"/>
                <a:sym typeface="Raleway Thin"/>
              </a:rPr>
              <a:t>CUPE 3902</a:t>
            </a:r>
            <a:r>
              <a:rPr b="0" i="0" lang="en-US" sz="1600" u="none" cap="none" strike="noStrike">
                <a:solidFill>
                  <a:schemeClr val="dk1"/>
                </a:solidFill>
                <a:latin typeface="Raleway Thin"/>
                <a:ea typeface="Raleway Thin"/>
                <a:cs typeface="Raleway Thin"/>
                <a:sym typeface="Raleway Thin"/>
              </a:rPr>
              <a:t>. </a:t>
            </a:r>
            <a:r>
              <a:rPr b="0" i="0" lang="en-US" sz="1600" u="sng" cap="none" strike="noStrike">
                <a:solidFill>
                  <a:schemeClr val="hlink"/>
                </a:solidFill>
                <a:latin typeface="Raleway Thin"/>
                <a:ea typeface="Raleway Thin"/>
                <a:cs typeface="Raleway Thin"/>
                <a:sym typeface="Raleway Thin"/>
                <a:hlinkClick r:id="rId6"/>
              </a:rPr>
              <a:t>Collective Agreement between the Governing Council of the University of Toronto and The Canadian Union of Public Employees Local 3902, Unit 1</a:t>
            </a:r>
            <a:r>
              <a:rPr b="0" i="0" lang="en-US" sz="1600" u="none" cap="none" strike="noStrike">
                <a:solidFill>
                  <a:schemeClr val="dk1"/>
                </a:solidFill>
                <a:latin typeface="Raleway Thin"/>
                <a:ea typeface="Raleway Thin"/>
                <a:cs typeface="Raleway Thin"/>
                <a:sym typeface="Raleway Thin"/>
              </a:rPr>
              <a:t>. </a:t>
            </a:r>
            <a:r>
              <a:rPr b="0" i="0" lang="en-US" sz="1600" u="none" cap="none" strike="noStrike">
                <a:solidFill>
                  <a:schemeClr val="dk2"/>
                </a:solidFill>
                <a:latin typeface="Raleway Thin"/>
                <a:ea typeface="Raleway Thin"/>
                <a:cs typeface="Raleway Thin"/>
                <a:sym typeface="Raleway Thin"/>
              </a:rPr>
              <a:t>January 1 2018 - December 31, 2020. Article 26: Salaries. </a:t>
            </a:r>
            <a:endParaRPr b="0" i="0" sz="1400" u="none" cap="none" strike="noStrike">
              <a:solidFill>
                <a:srgbClr val="000000"/>
              </a:solidFill>
              <a:latin typeface="Arial"/>
              <a:ea typeface="Arial"/>
              <a:cs typeface="Arial"/>
              <a:sym typeface="Arial"/>
            </a:endParaRPr>
          </a:p>
          <a:p>
            <a:pPr indent="-311150" lvl="0" marL="457200" marR="0" rtl="0" algn="l">
              <a:lnSpc>
                <a:spcPct val="100000"/>
              </a:lnSpc>
              <a:spcBef>
                <a:spcPts val="0"/>
              </a:spcBef>
              <a:spcAft>
                <a:spcPts val="0"/>
              </a:spcAft>
              <a:buClr>
                <a:schemeClr val="dk2"/>
              </a:buClr>
              <a:buSzPts val="1300"/>
              <a:buFont typeface="Raleway Thin"/>
              <a:buAutoNum type="arabicPeriod"/>
            </a:pPr>
            <a:r>
              <a:rPr b="0" i="0" lang="en-US" sz="1600" u="none" cap="none" strike="noStrike">
                <a:solidFill>
                  <a:schemeClr val="dk2"/>
                </a:solidFill>
                <a:latin typeface="Raleway Thin"/>
                <a:ea typeface="Raleway Thin"/>
                <a:cs typeface="Raleway Thin"/>
                <a:sym typeface="Raleway Thin"/>
              </a:rPr>
              <a:t>CUPE 3902. Collective Agreement between the Governing Council of the University of Toronto and The Canadian Union of Public Employees Local 3902, Unit 1. May 1 2008 - April 30, 2011. Article 26: Salaries. </a:t>
            </a:r>
            <a:endParaRPr b="0" i="0" sz="1400" u="none" cap="none" strike="noStrike">
              <a:solidFill>
                <a:srgbClr val="000000"/>
              </a:solidFill>
              <a:latin typeface="Arial"/>
              <a:ea typeface="Arial"/>
              <a:cs typeface="Arial"/>
              <a:sym typeface="Arial"/>
            </a:endParaRPr>
          </a:p>
        </p:txBody>
      </p:sp>
      <p:graphicFrame>
        <p:nvGraphicFramePr>
          <p:cNvPr id="224" name="Google Shape;224;p17"/>
          <p:cNvGraphicFramePr/>
          <p:nvPr/>
        </p:nvGraphicFramePr>
        <p:xfrm>
          <a:off x="977965" y="1042887"/>
          <a:ext cx="3000000" cy="3000000"/>
        </p:xfrm>
        <a:graphic>
          <a:graphicData uri="http://schemas.openxmlformats.org/drawingml/2006/table">
            <a:tbl>
              <a:tblPr bandRow="1" firstRow="1">
                <a:noFill/>
                <a:tableStyleId>{E7D8D14F-F6B9-4925-AB20-E7D2E281D353}</a:tableStyleId>
              </a:tblPr>
              <a:tblGrid>
                <a:gridCol w="1890025"/>
                <a:gridCol w="1890025"/>
                <a:gridCol w="1890025"/>
                <a:gridCol w="1890025"/>
                <a:gridCol w="1890025"/>
              </a:tblGrid>
              <a:tr h="541325">
                <a:tc>
                  <a:txBody>
                    <a:bodyPr/>
                    <a:lstStyle/>
                    <a:p>
                      <a:pPr indent="0" lvl="0" marL="0" marR="0" rtl="0" algn="l">
                        <a:lnSpc>
                          <a:spcPct val="100000"/>
                        </a:lnSpc>
                        <a:spcBef>
                          <a:spcPts val="0"/>
                        </a:spcBef>
                        <a:spcAft>
                          <a:spcPts val="0"/>
                        </a:spcAft>
                        <a:buClr>
                          <a:schemeClr val="dk2"/>
                        </a:buClr>
                        <a:buSzPts val="1600"/>
                        <a:buFont typeface="Raleway Thin"/>
                        <a:buNone/>
                      </a:pPr>
                      <a:r>
                        <a:rPr i="1" lang="en-US" sz="1600" u="none" cap="none" strike="noStrike">
                          <a:solidFill>
                            <a:schemeClr val="dk2"/>
                          </a:solidFill>
                          <a:latin typeface="Raleway Thin"/>
                          <a:ea typeface="Raleway Thin"/>
                          <a:cs typeface="Raleway Thin"/>
                          <a:sym typeface="Raleway Thin"/>
                        </a:rPr>
                        <a:t>Rate of increase</a:t>
                      </a:r>
                      <a:endParaRPr i="1" sz="16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600"/>
                        <a:buFont typeface="Raleway Thin"/>
                        <a:buNone/>
                      </a:pPr>
                      <a:r>
                        <a:rPr b="1" lang="en-US" sz="1600" u="none" cap="none" strike="noStrike">
                          <a:solidFill>
                            <a:schemeClr val="dk2"/>
                          </a:solidFill>
                          <a:latin typeface="Raleway Thin"/>
                          <a:ea typeface="Raleway Thin"/>
                          <a:cs typeface="Raleway Thin"/>
                          <a:sym typeface="Raleway Thin"/>
                        </a:rPr>
                        <a:t>2020</a:t>
                      </a:r>
                      <a:endParaRPr b="1" sz="16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600"/>
                        <a:buFont typeface="Raleway Thin"/>
                        <a:buNone/>
                      </a:pPr>
                      <a:r>
                        <a:rPr b="1" lang="en-US" sz="1600" u="none" cap="none" strike="noStrike">
                          <a:solidFill>
                            <a:schemeClr val="dk2"/>
                          </a:solidFill>
                          <a:latin typeface="Raleway Thin"/>
                          <a:ea typeface="Raleway Thin"/>
                          <a:cs typeface="Raleway Thin"/>
                          <a:sym typeface="Raleway Thin"/>
                        </a:rPr>
                        <a:t>2021</a:t>
                      </a:r>
                      <a:endParaRPr b="1" sz="16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600"/>
                        <a:buFont typeface="Raleway Thin"/>
                        <a:buNone/>
                      </a:pPr>
                      <a:r>
                        <a:rPr b="1" lang="en-US" sz="1600" u="none" cap="none" strike="noStrike">
                          <a:solidFill>
                            <a:schemeClr val="dk2"/>
                          </a:solidFill>
                          <a:latin typeface="Raleway Thin"/>
                          <a:ea typeface="Raleway Thin"/>
                          <a:cs typeface="Raleway Thin"/>
                          <a:sym typeface="Raleway Thin"/>
                        </a:rPr>
                        <a:t>2022</a:t>
                      </a:r>
                      <a:endParaRPr b="1" sz="16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600"/>
                        <a:buFont typeface="Raleway Thin"/>
                        <a:buNone/>
                      </a:pPr>
                      <a:r>
                        <a:rPr b="1" lang="en-US" sz="1600" u="none" cap="none" strike="noStrike">
                          <a:solidFill>
                            <a:schemeClr val="dk2"/>
                          </a:solidFill>
                          <a:latin typeface="Raleway Thin"/>
                          <a:ea typeface="Raleway Thin"/>
                          <a:cs typeface="Raleway Thin"/>
                          <a:sym typeface="Raleway Thin"/>
                        </a:rPr>
                        <a:t>2023</a:t>
                      </a:r>
                      <a:endParaRPr b="1" sz="1600" u="none" cap="none" strike="noStrike">
                        <a:solidFill>
                          <a:schemeClr val="dk2"/>
                        </a:solidFill>
                        <a:latin typeface="Raleway Thin"/>
                        <a:ea typeface="Raleway Thin"/>
                        <a:cs typeface="Raleway Thin"/>
                        <a:sym typeface="Raleway Thin"/>
                      </a:endParaRPr>
                    </a:p>
                  </a:txBody>
                  <a:tcPr marT="91425" marB="91425" marR="91425" marL="91425"/>
                </a:tc>
              </a:tr>
              <a:tr h="541325">
                <a:tc>
                  <a:txBody>
                    <a:bodyPr/>
                    <a:lstStyle/>
                    <a:p>
                      <a:pPr indent="0" lvl="0" marL="0" marR="0" rtl="0" algn="l">
                        <a:lnSpc>
                          <a:spcPct val="100000"/>
                        </a:lnSpc>
                        <a:spcBef>
                          <a:spcPts val="0"/>
                        </a:spcBef>
                        <a:spcAft>
                          <a:spcPts val="0"/>
                        </a:spcAft>
                        <a:buClr>
                          <a:schemeClr val="dk2"/>
                        </a:buClr>
                        <a:buSzPts val="1600"/>
                        <a:buFont typeface="Raleway Thin"/>
                        <a:buNone/>
                      </a:pPr>
                      <a:r>
                        <a:rPr b="1" lang="en-US" sz="1600" u="none" cap="none" strike="noStrike">
                          <a:solidFill>
                            <a:schemeClr val="dk2"/>
                          </a:solidFill>
                          <a:latin typeface="Raleway Thin"/>
                          <a:ea typeface="Raleway Thin"/>
                          <a:cs typeface="Raleway Thin"/>
                          <a:sym typeface="Raleway Thin"/>
                        </a:rPr>
                        <a:t>1%</a:t>
                      </a:r>
                      <a:r>
                        <a:rPr lang="en-US" sz="1600" u="none" cap="none" strike="noStrike">
                          <a:solidFill>
                            <a:schemeClr val="dk2"/>
                          </a:solidFill>
                          <a:latin typeface="Raleway Thin"/>
                          <a:ea typeface="Raleway Thin"/>
                          <a:cs typeface="Raleway Thin"/>
                          <a:sym typeface="Raleway Thin"/>
                        </a:rPr>
                        <a:t> (Bill 124 limit)</a:t>
                      </a:r>
                      <a:endParaRPr sz="16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600"/>
                        <a:buFont typeface="Raleway Thin"/>
                        <a:buNone/>
                      </a:pPr>
                      <a:r>
                        <a:rPr lang="en-US" sz="1600" u="none" cap="none" strike="noStrike">
                          <a:solidFill>
                            <a:schemeClr val="dk2"/>
                          </a:solidFill>
                          <a:latin typeface="Raleway Thin"/>
                          <a:ea typeface="Raleway Thin"/>
                          <a:cs typeface="Raleway Thin"/>
                          <a:sym typeface="Raleway Thin"/>
                        </a:rPr>
                        <a:t> $  8,323.00</a:t>
                      </a:r>
                      <a:endParaRPr sz="16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600"/>
                        <a:buFont typeface="Raleway Thin"/>
                        <a:buNone/>
                      </a:pPr>
                      <a:r>
                        <a:rPr lang="en-US" sz="1600" u="none" cap="none" strike="noStrike">
                          <a:solidFill>
                            <a:schemeClr val="dk2"/>
                          </a:solidFill>
                          <a:latin typeface="Raleway Thin"/>
                          <a:ea typeface="Raleway Thin"/>
                          <a:cs typeface="Raleway Thin"/>
                          <a:sym typeface="Raleway Thin"/>
                        </a:rPr>
                        <a:t> $  8,406.00</a:t>
                      </a:r>
                      <a:endParaRPr sz="16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600"/>
                        <a:buFont typeface="Raleway Thin"/>
                        <a:buNone/>
                      </a:pPr>
                      <a:r>
                        <a:rPr lang="en-US" sz="1600" u="none" cap="none" strike="noStrike">
                          <a:solidFill>
                            <a:schemeClr val="dk2"/>
                          </a:solidFill>
                          <a:latin typeface="Raleway Thin"/>
                          <a:ea typeface="Raleway Thin"/>
                          <a:cs typeface="Raleway Thin"/>
                          <a:sym typeface="Raleway Thin"/>
                        </a:rPr>
                        <a:t> $  8,490.00</a:t>
                      </a:r>
                      <a:endParaRPr sz="16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600"/>
                        <a:buFont typeface="Raleway Thin"/>
                        <a:buNone/>
                      </a:pPr>
                      <a:r>
                        <a:rPr lang="en-US" sz="1600" u="none" cap="none" strike="noStrike">
                          <a:solidFill>
                            <a:schemeClr val="dk2"/>
                          </a:solidFill>
                          <a:latin typeface="Raleway Thin"/>
                          <a:ea typeface="Raleway Thin"/>
                          <a:cs typeface="Raleway Thin"/>
                          <a:sym typeface="Raleway Thin"/>
                        </a:rPr>
                        <a:t> $  8,575.00</a:t>
                      </a:r>
                      <a:endParaRPr sz="1600" u="none" cap="none" strike="noStrike">
                        <a:solidFill>
                          <a:schemeClr val="dk2"/>
                        </a:solidFill>
                        <a:latin typeface="Raleway Thin"/>
                        <a:ea typeface="Raleway Thin"/>
                        <a:cs typeface="Raleway Thin"/>
                        <a:sym typeface="Raleway Thin"/>
                      </a:endParaRPr>
                    </a:p>
                  </a:txBody>
                  <a:tcPr marT="91425" marB="91425" marR="91425" marL="91425"/>
                </a:tc>
              </a:tr>
              <a:tr h="541325">
                <a:tc>
                  <a:txBody>
                    <a:bodyPr/>
                    <a:lstStyle/>
                    <a:p>
                      <a:pPr indent="0" lvl="0" marL="0" marR="0" rtl="0" algn="l">
                        <a:lnSpc>
                          <a:spcPct val="100000"/>
                        </a:lnSpc>
                        <a:spcBef>
                          <a:spcPts val="0"/>
                        </a:spcBef>
                        <a:spcAft>
                          <a:spcPts val="0"/>
                        </a:spcAft>
                        <a:buClr>
                          <a:schemeClr val="dk2"/>
                        </a:buClr>
                        <a:buSzPts val="1600"/>
                        <a:buFont typeface="Raleway Thin"/>
                        <a:buNone/>
                      </a:pPr>
                      <a:r>
                        <a:rPr b="1" lang="en-US" sz="1600" u="none" cap="none" strike="noStrike">
                          <a:solidFill>
                            <a:schemeClr val="dk2"/>
                          </a:solidFill>
                          <a:latin typeface="Raleway Thin"/>
                          <a:ea typeface="Raleway Thin"/>
                          <a:cs typeface="Raleway Thin"/>
                          <a:sym typeface="Raleway Thin"/>
                        </a:rPr>
                        <a:t>1.78%</a:t>
                      </a:r>
                      <a:r>
                        <a:rPr lang="en-US" sz="1600" u="none" cap="none" strike="noStrike">
                          <a:solidFill>
                            <a:schemeClr val="dk2"/>
                          </a:solidFill>
                          <a:latin typeface="Raleway Thin"/>
                          <a:ea typeface="Raleway Thin"/>
                          <a:cs typeface="Raleway Thin"/>
                          <a:sym typeface="Raleway Thin"/>
                        </a:rPr>
                        <a:t> (inflation)</a:t>
                      </a:r>
                      <a:r>
                        <a:rPr baseline="30000" lang="en-US" sz="1600" u="none" cap="none" strike="noStrike">
                          <a:solidFill>
                            <a:schemeClr val="dk2"/>
                          </a:solidFill>
                          <a:latin typeface="Raleway Thin"/>
                          <a:ea typeface="Raleway Thin"/>
                          <a:cs typeface="Raleway Thin"/>
                          <a:sym typeface="Raleway Thin"/>
                        </a:rPr>
                        <a:t>1</a:t>
                      </a:r>
                      <a:endParaRPr baseline="30000" sz="16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600"/>
                        <a:buFont typeface="Raleway Thin"/>
                        <a:buNone/>
                      </a:pPr>
                      <a:r>
                        <a:rPr lang="en-US" sz="1600" u="none" cap="none" strike="noStrike">
                          <a:solidFill>
                            <a:schemeClr val="dk2"/>
                          </a:solidFill>
                          <a:latin typeface="Raleway Thin"/>
                          <a:ea typeface="Raleway Thin"/>
                          <a:cs typeface="Raleway Thin"/>
                          <a:sym typeface="Raleway Thin"/>
                        </a:rPr>
                        <a:t> $  8,323.00</a:t>
                      </a:r>
                      <a:endParaRPr sz="16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600"/>
                        <a:buFont typeface="Raleway Thin"/>
                        <a:buNone/>
                      </a:pPr>
                      <a:r>
                        <a:rPr lang="en-US" sz="1600" u="none" cap="none" strike="noStrike">
                          <a:solidFill>
                            <a:schemeClr val="dk2"/>
                          </a:solidFill>
                          <a:latin typeface="Raleway Thin"/>
                          <a:ea typeface="Raleway Thin"/>
                          <a:cs typeface="Raleway Thin"/>
                          <a:sym typeface="Raleway Thin"/>
                        </a:rPr>
                        <a:t>  $    8,471.00</a:t>
                      </a:r>
                      <a:endParaRPr sz="16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600"/>
                        <a:buFont typeface="Raleway Thin"/>
                        <a:buNone/>
                      </a:pPr>
                      <a:r>
                        <a:rPr lang="en-US" sz="1600" u="none" cap="none" strike="noStrike">
                          <a:solidFill>
                            <a:schemeClr val="dk2"/>
                          </a:solidFill>
                          <a:latin typeface="Raleway Thin"/>
                          <a:ea typeface="Raleway Thin"/>
                          <a:cs typeface="Raleway Thin"/>
                          <a:sym typeface="Raleway Thin"/>
                        </a:rPr>
                        <a:t> $  8,622.00</a:t>
                      </a:r>
                      <a:endParaRPr sz="16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600"/>
                        <a:buFont typeface="Raleway Thin"/>
                        <a:buNone/>
                      </a:pPr>
                      <a:r>
                        <a:rPr lang="en-US" sz="1600" u="none" cap="none" strike="noStrike">
                          <a:solidFill>
                            <a:schemeClr val="dk2"/>
                          </a:solidFill>
                          <a:latin typeface="Raleway Thin"/>
                          <a:ea typeface="Raleway Thin"/>
                          <a:cs typeface="Raleway Thin"/>
                          <a:sym typeface="Raleway Thin"/>
                        </a:rPr>
                        <a:t> $  8,776.00</a:t>
                      </a:r>
                      <a:endParaRPr sz="1600" u="none" cap="none" strike="noStrike">
                        <a:solidFill>
                          <a:schemeClr val="dk2"/>
                        </a:solidFill>
                        <a:latin typeface="Raleway Thin"/>
                        <a:ea typeface="Raleway Thin"/>
                        <a:cs typeface="Raleway Thin"/>
                        <a:sym typeface="Raleway Thin"/>
                      </a:endParaRPr>
                    </a:p>
                  </a:txBody>
                  <a:tcPr marT="91425" marB="91425" marR="91425" marL="91425"/>
                </a:tc>
              </a:tr>
              <a:tr h="721775">
                <a:tc>
                  <a:txBody>
                    <a:bodyPr/>
                    <a:lstStyle/>
                    <a:p>
                      <a:pPr indent="0" lvl="0" marL="0" marR="0" rtl="0" algn="l">
                        <a:lnSpc>
                          <a:spcPct val="100000"/>
                        </a:lnSpc>
                        <a:spcBef>
                          <a:spcPts val="0"/>
                        </a:spcBef>
                        <a:spcAft>
                          <a:spcPts val="0"/>
                        </a:spcAft>
                        <a:buClr>
                          <a:schemeClr val="dk2"/>
                        </a:buClr>
                        <a:buSzPts val="1600"/>
                        <a:buFont typeface="Raleway Thin"/>
                        <a:buNone/>
                      </a:pPr>
                      <a:r>
                        <a:rPr b="1" lang="en-US" sz="1600" u="none" cap="none" strike="noStrike">
                          <a:solidFill>
                            <a:schemeClr val="dk2"/>
                          </a:solidFill>
                          <a:latin typeface="Raleway Thin"/>
                          <a:ea typeface="Raleway Thin"/>
                          <a:cs typeface="Raleway Thin"/>
                          <a:sym typeface="Raleway Thin"/>
                        </a:rPr>
                        <a:t>2%</a:t>
                      </a:r>
                      <a:r>
                        <a:rPr lang="en-US" sz="1600" u="none" cap="none" strike="noStrike">
                          <a:solidFill>
                            <a:schemeClr val="dk2"/>
                          </a:solidFill>
                          <a:latin typeface="Raleway Thin"/>
                          <a:ea typeface="Raleway Thin"/>
                          <a:cs typeface="Raleway Thin"/>
                          <a:sym typeface="Raleway Thin"/>
                        </a:rPr>
                        <a:t> (Current Rate)</a:t>
                      </a:r>
                      <a:r>
                        <a:rPr baseline="30000" lang="en-US" sz="1600" u="none" cap="none" strike="noStrike">
                          <a:solidFill>
                            <a:schemeClr val="dk2"/>
                          </a:solidFill>
                          <a:latin typeface="Raleway Thin"/>
                          <a:ea typeface="Raleway Thin"/>
                          <a:cs typeface="Raleway Thin"/>
                          <a:sym typeface="Raleway Thin"/>
                        </a:rPr>
                        <a:t>2</a:t>
                      </a:r>
                      <a:endParaRPr baseline="30000" sz="16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600"/>
                        <a:buFont typeface="Raleway Thin"/>
                        <a:buNone/>
                      </a:pPr>
                      <a:r>
                        <a:rPr lang="en-US" sz="1600" u="none" cap="none" strike="noStrike">
                          <a:solidFill>
                            <a:schemeClr val="dk2"/>
                          </a:solidFill>
                          <a:latin typeface="Raleway Thin"/>
                          <a:ea typeface="Raleway Thin"/>
                          <a:cs typeface="Raleway Thin"/>
                          <a:sym typeface="Raleway Thin"/>
                        </a:rPr>
                        <a:t> $  8,323.00</a:t>
                      </a:r>
                      <a:endParaRPr sz="16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600"/>
                        <a:buFont typeface="Raleway Thin"/>
                        <a:buNone/>
                      </a:pPr>
                      <a:r>
                        <a:rPr lang="en-US" sz="1600" u="none" cap="none" strike="noStrike">
                          <a:solidFill>
                            <a:schemeClr val="dk2"/>
                          </a:solidFill>
                          <a:latin typeface="Raleway Thin"/>
                          <a:ea typeface="Raleway Thin"/>
                          <a:cs typeface="Raleway Thin"/>
                          <a:sym typeface="Raleway Thin"/>
                        </a:rPr>
                        <a:t> $  8,490.00</a:t>
                      </a:r>
                      <a:endParaRPr sz="16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600"/>
                        <a:buFont typeface="Raleway Thin"/>
                        <a:buNone/>
                      </a:pPr>
                      <a:r>
                        <a:rPr lang="en-US" sz="1600" u="none" cap="none" strike="noStrike">
                          <a:solidFill>
                            <a:schemeClr val="dk2"/>
                          </a:solidFill>
                          <a:latin typeface="Raleway Thin"/>
                          <a:ea typeface="Raleway Thin"/>
                          <a:cs typeface="Raleway Thin"/>
                          <a:sym typeface="Raleway Thin"/>
                        </a:rPr>
                        <a:t> $  8,659.00</a:t>
                      </a:r>
                      <a:endParaRPr sz="16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600"/>
                        <a:buFont typeface="Raleway Thin"/>
                        <a:buNone/>
                      </a:pPr>
                      <a:r>
                        <a:rPr lang="en-US" sz="1600" u="none" cap="none" strike="noStrike">
                          <a:solidFill>
                            <a:schemeClr val="dk2"/>
                          </a:solidFill>
                          <a:latin typeface="Raleway Thin"/>
                          <a:ea typeface="Raleway Thin"/>
                          <a:cs typeface="Raleway Thin"/>
                          <a:sym typeface="Raleway Thin"/>
                        </a:rPr>
                        <a:t> $  8,833.00</a:t>
                      </a:r>
                      <a:endParaRPr sz="1600" u="none" cap="none" strike="noStrike">
                        <a:solidFill>
                          <a:schemeClr val="dk2"/>
                        </a:solidFill>
                        <a:latin typeface="Raleway Thin"/>
                        <a:ea typeface="Raleway Thin"/>
                        <a:cs typeface="Raleway Thin"/>
                        <a:sym typeface="Raleway Thin"/>
                      </a:endParaRPr>
                    </a:p>
                  </a:txBody>
                  <a:tcPr marT="91425" marB="91425" marR="91425" marL="91425"/>
                </a:tc>
              </a:tr>
              <a:tr h="541325">
                <a:tc>
                  <a:txBody>
                    <a:bodyPr/>
                    <a:lstStyle/>
                    <a:p>
                      <a:pPr indent="0" lvl="0" marL="0" marR="0" rtl="0" algn="l">
                        <a:lnSpc>
                          <a:spcPct val="100000"/>
                        </a:lnSpc>
                        <a:spcBef>
                          <a:spcPts val="0"/>
                        </a:spcBef>
                        <a:spcAft>
                          <a:spcPts val="0"/>
                        </a:spcAft>
                        <a:buClr>
                          <a:schemeClr val="dk2"/>
                        </a:buClr>
                        <a:buSzPts val="1600"/>
                        <a:buFont typeface="Raleway Thin"/>
                        <a:buNone/>
                      </a:pPr>
                      <a:r>
                        <a:rPr b="1" lang="en-US" sz="1600" u="none" cap="none" strike="noStrike">
                          <a:solidFill>
                            <a:schemeClr val="dk2"/>
                          </a:solidFill>
                          <a:latin typeface="Raleway Thin"/>
                          <a:ea typeface="Raleway Thin"/>
                          <a:cs typeface="Raleway Thin"/>
                          <a:sym typeface="Raleway Thin"/>
                        </a:rPr>
                        <a:t>3%</a:t>
                      </a:r>
                      <a:r>
                        <a:rPr lang="en-US" sz="1600" u="none" cap="none" strike="noStrike">
                          <a:solidFill>
                            <a:schemeClr val="dk2"/>
                          </a:solidFill>
                          <a:latin typeface="Raleway Thin"/>
                          <a:ea typeface="Raleway Thin"/>
                          <a:cs typeface="Raleway Thin"/>
                          <a:sym typeface="Raleway Thin"/>
                        </a:rPr>
                        <a:t> (2009-2011)</a:t>
                      </a:r>
                      <a:r>
                        <a:rPr baseline="30000" lang="en-US" sz="1600" u="none" cap="none" strike="noStrike">
                          <a:solidFill>
                            <a:schemeClr val="dk2"/>
                          </a:solidFill>
                          <a:latin typeface="Raleway Thin"/>
                          <a:ea typeface="Raleway Thin"/>
                          <a:cs typeface="Raleway Thin"/>
                          <a:sym typeface="Raleway Thin"/>
                        </a:rPr>
                        <a:t>3</a:t>
                      </a:r>
                      <a:endParaRPr baseline="30000" sz="16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600"/>
                        <a:buFont typeface="Raleway Thin"/>
                        <a:buNone/>
                      </a:pPr>
                      <a:r>
                        <a:rPr lang="en-US" sz="1600" u="none" cap="none" strike="noStrike">
                          <a:solidFill>
                            <a:schemeClr val="dk2"/>
                          </a:solidFill>
                          <a:latin typeface="Raleway Thin"/>
                          <a:ea typeface="Raleway Thin"/>
                          <a:cs typeface="Raleway Thin"/>
                          <a:sym typeface="Raleway Thin"/>
                        </a:rPr>
                        <a:t> $  8,323.00</a:t>
                      </a:r>
                      <a:endParaRPr sz="16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600"/>
                        <a:buFont typeface="Raleway Thin"/>
                        <a:buNone/>
                      </a:pPr>
                      <a:r>
                        <a:rPr lang="en-US" sz="1600" u="none" cap="none" strike="noStrike">
                          <a:solidFill>
                            <a:schemeClr val="dk2"/>
                          </a:solidFill>
                          <a:latin typeface="Raleway Thin"/>
                          <a:ea typeface="Raleway Thin"/>
                          <a:cs typeface="Raleway Thin"/>
                          <a:sym typeface="Raleway Thin"/>
                        </a:rPr>
                        <a:t> $  8,573.00</a:t>
                      </a:r>
                      <a:endParaRPr sz="16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600"/>
                        <a:buFont typeface="Raleway Thin"/>
                        <a:buNone/>
                      </a:pPr>
                      <a:r>
                        <a:rPr lang="en-US" sz="1600" u="none" cap="none" strike="noStrike">
                          <a:solidFill>
                            <a:schemeClr val="dk2"/>
                          </a:solidFill>
                          <a:latin typeface="Raleway Thin"/>
                          <a:ea typeface="Raleway Thin"/>
                          <a:cs typeface="Raleway Thin"/>
                          <a:sym typeface="Raleway Thin"/>
                        </a:rPr>
                        <a:t> $  8,830.00</a:t>
                      </a:r>
                      <a:endParaRPr sz="16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600"/>
                        <a:buFont typeface="Raleway Thin"/>
                        <a:buNone/>
                      </a:pPr>
                      <a:r>
                        <a:rPr lang="en-US" sz="1600" u="none" cap="none" strike="noStrike">
                          <a:solidFill>
                            <a:schemeClr val="dk2"/>
                          </a:solidFill>
                          <a:latin typeface="Raleway Thin"/>
                          <a:ea typeface="Raleway Thin"/>
                          <a:cs typeface="Raleway Thin"/>
                          <a:sym typeface="Raleway Thin"/>
                        </a:rPr>
                        <a:t> $  9,095.00</a:t>
                      </a:r>
                      <a:endParaRPr sz="1600" u="none" cap="none" strike="noStrike">
                        <a:solidFill>
                          <a:schemeClr val="dk2"/>
                        </a:solidFill>
                        <a:latin typeface="Raleway Thin"/>
                        <a:ea typeface="Raleway Thin"/>
                        <a:cs typeface="Raleway Thin"/>
                        <a:sym typeface="Raleway Thin"/>
                      </a:endParaRPr>
                    </a:p>
                  </a:txBody>
                  <a:tcPr marT="91425" marB="91425" marR="91425" marL="91425"/>
                </a:tc>
              </a:tr>
            </a:tbl>
          </a:graphicData>
        </a:graphic>
      </p:graphicFrame>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8"/>
          <p:cNvSpPr txBox="1"/>
          <p:nvPr/>
        </p:nvSpPr>
        <p:spPr>
          <a:xfrm>
            <a:off x="2324645" y="385212"/>
            <a:ext cx="581441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Raleway Thin"/>
                <a:ea typeface="Raleway Thin"/>
                <a:cs typeface="Raleway Thin"/>
                <a:sym typeface="Raleway Thin"/>
              </a:rPr>
              <a:t>References for </a:t>
            </a:r>
            <a:r>
              <a:rPr b="0" i="0" lang="en-US" sz="2800" u="sng" cap="none" strike="noStrike">
                <a:solidFill>
                  <a:schemeClr val="dk1"/>
                </a:solidFill>
                <a:latin typeface="Raleway Thin"/>
                <a:ea typeface="Raleway Thin"/>
                <a:cs typeface="Raleway Thin"/>
                <a:sym typeface="Raleway Thin"/>
                <a:hlinkClick action="ppaction://hlinksldjump" r:id="rId3">
                  <a:extLst>
                    <a:ext uri="{A12FA001-AC4F-418D-AE19-62706E023703}">
                      <ahyp:hlinkClr val="tx"/>
                    </a:ext>
                  </a:extLst>
                </a:hlinkClick>
              </a:rPr>
              <a:t>wages figure</a:t>
            </a:r>
            <a:r>
              <a:rPr b="0" i="0" lang="en-US" sz="2800" u="none" cap="none" strike="noStrike">
                <a:solidFill>
                  <a:schemeClr val="dk1"/>
                </a:solidFill>
                <a:latin typeface="Raleway Thin"/>
                <a:ea typeface="Raleway Thin"/>
                <a:cs typeface="Raleway Thin"/>
                <a:sym typeface="Raleway Thin"/>
              </a:rPr>
              <a:t> (CIs)</a:t>
            </a:r>
            <a:endParaRPr b="0" i="0" sz="1400" u="none" cap="none" strike="noStrike">
              <a:solidFill>
                <a:srgbClr val="000000"/>
              </a:solidFill>
              <a:latin typeface="Arial"/>
              <a:ea typeface="Arial"/>
              <a:cs typeface="Arial"/>
              <a:sym typeface="Arial"/>
            </a:endParaRPr>
          </a:p>
        </p:txBody>
      </p:sp>
      <p:sp>
        <p:nvSpPr>
          <p:cNvPr id="230" name="Google Shape;230;p18"/>
          <p:cNvSpPr/>
          <p:nvPr/>
        </p:nvSpPr>
        <p:spPr>
          <a:xfrm>
            <a:off x="586729" y="4164464"/>
            <a:ext cx="10675943" cy="2062103"/>
          </a:xfrm>
          <a:prstGeom prst="rect">
            <a:avLst/>
          </a:prstGeom>
          <a:noFill/>
          <a:ln>
            <a:noFill/>
          </a:ln>
        </p:spPr>
        <p:txBody>
          <a:bodyPr anchorCtr="0" anchor="t" bIns="45700" lIns="91425" spcFirstLastPara="1" rIns="91425" wrap="square" tIns="45700">
            <a:spAutoFit/>
          </a:bodyPr>
          <a:lstStyle/>
          <a:p>
            <a:pPr indent="-311150" lvl="0" marL="457200" marR="0" rtl="0" algn="l">
              <a:lnSpc>
                <a:spcPct val="100000"/>
              </a:lnSpc>
              <a:spcBef>
                <a:spcPts val="0"/>
              </a:spcBef>
              <a:spcAft>
                <a:spcPts val="0"/>
              </a:spcAft>
              <a:buClr>
                <a:schemeClr val="dk2"/>
              </a:buClr>
              <a:buSzPts val="1300"/>
              <a:buFont typeface="Raleway Thin"/>
              <a:buAutoNum type="arabicPeriod"/>
            </a:pPr>
            <a:r>
              <a:rPr b="0" i="0" lang="en-US" sz="1600" u="none" cap="none" strike="noStrike">
                <a:solidFill>
                  <a:schemeClr val="dk2"/>
                </a:solidFill>
                <a:latin typeface="Raleway Thin"/>
                <a:ea typeface="Raleway Thin"/>
                <a:cs typeface="Raleway Thin"/>
                <a:sym typeface="Raleway Thin"/>
              </a:rPr>
              <a:t>Calculated as a mean average of monthly core inflation rates in 2020 (trimmed mean approach). Statistics Canada.  Table  18-10-0256-01   </a:t>
            </a:r>
            <a:r>
              <a:rPr b="0" i="0" lang="en-US" sz="1600" u="sng" cap="none" strike="noStrike">
                <a:solidFill>
                  <a:schemeClr val="hlink"/>
                </a:solidFill>
                <a:latin typeface="Raleway Thin"/>
                <a:ea typeface="Raleway Thin"/>
                <a:cs typeface="Raleway Thin"/>
                <a:sym typeface="Raleway Thin"/>
                <a:hlinkClick r:id="rId4"/>
              </a:rPr>
              <a:t>Consumer Price Index (CPI) statistics, measures of core inflation and other related statistics - Bank of Canada definitions</a:t>
            </a:r>
            <a:r>
              <a:rPr b="0" i="0" lang="en-US" sz="1600" u="none" cap="none" strike="noStrike">
                <a:solidFill>
                  <a:schemeClr val="dk1"/>
                </a:solidFill>
                <a:latin typeface="Raleway Thin"/>
                <a:ea typeface="Raleway Thin"/>
                <a:cs typeface="Raleway Thin"/>
                <a:sym typeface="Raleway Thin"/>
              </a:rPr>
              <a:t> </a:t>
            </a:r>
            <a:r>
              <a:rPr b="0" i="0" lang="en-US" sz="1600" u="none" cap="none" strike="noStrike">
                <a:solidFill>
                  <a:schemeClr val="dk2"/>
                </a:solidFill>
                <a:latin typeface="Raleway Thin"/>
                <a:ea typeface="Raleway Thin"/>
                <a:cs typeface="Raleway Thin"/>
                <a:sym typeface="Raleway Thin"/>
              </a:rPr>
              <a:t>DOI: </a:t>
            </a:r>
            <a:r>
              <a:rPr b="0" i="0" lang="en-US" sz="1600" u="sng" cap="none" strike="noStrike">
                <a:solidFill>
                  <a:schemeClr val="hlink"/>
                </a:solidFill>
                <a:latin typeface="Raleway Thin"/>
                <a:ea typeface="Raleway Thin"/>
                <a:cs typeface="Raleway Thin"/>
                <a:sym typeface="Raleway Thin"/>
                <a:hlinkClick r:id="rId5"/>
              </a:rPr>
              <a:t>https://doi.org/10.25318/1810025601-eng</a:t>
            </a:r>
            <a:endParaRPr b="0" i="0" sz="1600" u="none" cap="none" strike="noStrike">
              <a:solidFill>
                <a:schemeClr val="dk1"/>
              </a:solidFill>
              <a:latin typeface="Raleway Thin"/>
              <a:ea typeface="Raleway Thin"/>
              <a:cs typeface="Raleway Thin"/>
              <a:sym typeface="Raleway Thin"/>
            </a:endParaRPr>
          </a:p>
          <a:p>
            <a:pPr indent="-311150" lvl="0" marL="457200" marR="0" rtl="0" algn="l">
              <a:lnSpc>
                <a:spcPct val="100000"/>
              </a:lnSpc>
              <a:spcBef>
                <a:spcPts val="0"/>
              </a:spcBef>
              <a:spcAft>
                <a:spcPts val="0"/>
              </a:spcAft>
              <a:buClr>
                <a:schemeClr val="dk2"/>
              </a:buClr>
              <a:buSzPts val="1300"/>
              <a:buFont typeface="Raleway Thin"/>
              <a:buAutoNum type="arabicPeriod"/>
            </a:pPr>
            <a:r>
              <a:rPr b="0" i="0" lang="en-US" sz="1600" u="none" cap="none" strike="noStrike">
                <a:solidFill>
                  <a:schemeClr val="dk2"/>
                </a:solidFill>
                <a:latin typeface="Raleway Thin"/>
                <a:ea typeface="Raleway Thin"/>
                <a:cs typeface="Raleway Thin"/>
                <a:sym typeface="Raleway Thin"/>
              </a:rPr>
              <a:t>CUPE 3902</a:t>
            </a:r>
            <a:r>
              <a:rPr b="0" i="0" lang="en-US" sz="1600" u="none" cap="none" strike="noStrike">
                <a:solidFill>
                  <a:schemeClr val="dk1"/>
                </a:solidFill>
                <a:latin typeface="Raleway Thin"/>
                <a:ea typeface="Raleway Thin"/>
                <a:cs typeface="Raleway Thin"/>
                <a:sym typeface="Raleway Thin"/>
              </a:rPr>
              <a:t>. </a:t>
            </a:r>
            <a:r>
              <a:rPr b="0" i="0" lang="en-US" sz="1600" u="sng" cap="none" strike="noStrike">
                <a:solidFill>
                  <a:schemeClr val="hlink"/>
                </a:solidFill>
                <a:latin typeface="Raleway Thin"/>
                <a:ea typeface="Raleway Thin"/>
                <a:cs typeface="Raleway Thin"/>
                <a:sym typeface="Raleway Thin"/>
                <a:hlinkClick r:id="rId6"/>
              </a:rPr>
              <a:t>Collective Agreement between the Governing Council of the University of Toronto and The Canadian Union of Public Employees Local 3902, Unit 1</a:t>
            </a:r>
            <a:r>
              <a:rPr b="0" i="0" lang="en-US" sz="1600" u="none" cap="none" strike="noStrike">
                <a:solidFill>
                  <a:schemeClr val="dk1"/>
                </a:solidFill>
                <a:latin typeface="Raleway Thin"/>
                <a:ea typeface="Raleway Thin"/>
                <a:cs typeface="Raleway Thin"/>
                <a:sym typeface="Raleway Thin"/>
              </a:rPr>
              <a:t>. </a:t>
            </a:r>
            <a:r>
              <a:rPr b="0" i="0" lang="en-US" sz="1600" u="none" cap="none" strike="noStrike">
                <a:solidFill>
                  <a:schemeClr val="dk2"/>
                </a:solidFill>
                <a:latin typeface="Raleway Thin"/>
                <a:ea typeface="Raleway Thin"/>
                <a:cs typeface="Raleway Thin"/>
                <a:sym typeface="Raleway Thin"/>
              </a:rPr>
              <a:t>January 1 2018 - December 31, 2020. Article 26: Salaries. </a:t>
            </a:r>
            <a:endParaRPr b="0" i="0" sz="1400" u="none" cap="none" strike="noStrike">
              <a:solidFill>
                <a:srgbClr val="000000"/>
              </a:solidFill>
              <a:latin typeface="Arial"/>
              <a:ea typeface="Arial"/>
              <a:cs typeface="Arial"/>
              <a:sym typeface="Arial"/>
            </a:endParaRPr>
          </a:p>
          <a:p>
            <a:pPr indent="-311150" lvl="0" marL="457200" marR="0" rtl="0" algn="l">
              <a:lnSpc>
                <a:spcPct val="100000"/>
              </a:lnSpc>
              <a:spcBef>
                <a:spcPts val="0"/>
              </a:spcBef>
              <a:spcAft>
                <a:spcPts val="0"/>
              </a:spcAft>
              <a:buClr>
                <a:schemeClr val="dk2"/>
              </a:buClr>
              <a:buSzPts val="1300"/>
              <a:buFont typeface="Raleway Thin"/>
              <a:buAutoNum type="arabicPeriod"/>
            </a:pPr>
            <a:r>
              <a:rPr b="0" i="0" lang="en-US" sz="1600" u="none" cap="none" strike="noStrike">
                <a:solidFill>
                  <a:schemeClr val="dk2"/>
                </a:solidFill>
                <a:latin typeface="Raleway Thin"/>
                <a:ea typeface="Raleway Thin"/>
                <a:cs typeface="Raleway Thin"/>
                <a:sym typeface="Raleway Thin"/>
              </a:rPr>
              <a:t>CUPE 3902. Collective Agreement between the Governing Council of the University of Toronto and The Canadian Union of Public Employees Local 3902, Unit 1. May 1 2008 - April 30, 2011. Article 26: Salaries. </a:t>
            </a:r>
            <a:endParaRPr b="0" i="0" sz="1400" u="none" cap="none" strike="noStrike">
              <a:solidFill>
                <a:srgbClr val="000000"/>
              </a:solidFill>
              <a:latin typeface="Arial"/>
              <a:ea typeface="Arial"/>
              <a:cs typeface="Arial"/>
              <a:sym typeface="Arial"/>
            </a:endParaRPr>
          </a:p>
        </p:txBody>
      </p:sp>
      <p:graphicFrame>
        <p:nvGraphicFramePr>
          <p:cNvPr id="231" name="Google Shape;231;p18"/>
          <p:cNvGraphicFramePr/>
          <p:nvPr/>
        </p:nvGraphicFramePr>
        <p:xfrm>
          <a:off x="977965" y="1042887"/>
          <a:ext cx="3000000" cy="3000000"/>
        </p:xfrm>
        <a:graphic>
          <a:graphicData uri="http://schemas.openxmlformats.org/drawingml/2006/table">
            <a:tbl>
              <a:tblPr bandRow="1" firstRow="1">
                <a:noFill/>
                <a:tableStyleId>{E7D8D14F-F6B9-4925-AB20-E7D2E281D353}</a:tableStyleId>
              </a:tblPr>
              <a:tblGrid>
                <a:gridCol w="1890025"/>
                <a:gridCol w="1890025"/>
                <a:gridCol w="1890025"/>
                <a:gridCol w="1890025"/>
                <a:gridCol w="1890025"/>
              </a:tblGrid>
              <a:tr h="541325">
                <a:tc>
                  <a:txBody>
                    <a:bodyPr/>
                    <a:lstStyle/>
                    <a:p>
                      <a:pPr indent="0" lvl="0" marL="0" marR="0" rtl="0" algn="l">
                        <a:lnSpc>
                          <a:spcPct val="100000"/>
                        </a:lnSpc>
                        <a:spcBef>
                          <a:spcPts val="0"/>
                        </a:spcBef>
                        <a:spcAft>
                          <a:spcPts val="0"/>
                        </a:spcAft>
                        <a:buClr>
                          <a:schemeClr val="dk2"/>
                        </a:buClr>
                        <a:buSzPts val="1600"/>
                        <a:buFont typeface="Raleway Thin"/>
                        <a:buNone/>
                      </a:pPr>
                      <a:r>
                        <a:rPr i="1" lang="en-US" sz="1600" u="none" cap="none" strike="noStrike">
                          <a:solidFill>
                            <a:schemeClr val="dk2"/>
                          </a:solidFill>
                          <a:latin typeface="Raleway Thin"/>
                          <a:ea typeface="Raleway Thin"/>
                          <a:cs typeface="Raleway Thin"/>
                          <a:sym typeface="Raleway Thin"/>
                        </a:rPr>
                        <a:t>Rate of increase</a:t>
                      </a:r>
                      <a:endParaRPr i="1" sz="16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600"/>
                        <a:buFont typeface="Raleway Thin"/>
                        <a:buNone/>
                      </a:pPr>
                      <a:r>
                        <a:rPr b="1" lang="en-US" sz="1600" u="none" cap="none" strike="noStrike">
                          <a:solidFill>
                            <a:schemeClr val="dk2"/>
                          </a:solidFill>
                          <a:latin typeface="Raleway Thin"/>
                          <a:ea typeface="Raleway Thin"/>
                          <a:cs typeface="Raleway Thin"/>
                          <a:sym typeface="Raleway Thin"/>
                        </a:rPr>
                        <a:t>2020</a:t>
                      </a:r>
                      <a:endParaRPr b="1" sz="16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600"/>
                        <a:buFont typeface="Raleway Thin"/>
                        <a:buNone/>
                      </a:pPr>
                      <a:r>
                        <a:rPr b="1" lang="en-US" sz="1600" u="none" cap="none" strike="noStrike">
                          <a:solidFill>
                            <a:schemeClr val="dk2"/>
                          </a:solidFill>
                          <a:latin typeface="Raleway Thin"/>
                          <a:ea typeface="Raleway Thin"/>
                          <a:cs typeface="Raleway Thin"/>
                          <a:sym typeface="Raleway Thin"/>
                        </a:rPr>
                        <a:t>2021</a:t>
                      </a:r>
                      <a:endParaRPr b="1" sz="16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600"/>
                        <a:buFont typeface="Raleway Thin"/>
                        <a:buNone/>
                      </a:pPr>
                      <a:r>
                        <a:rPr b="1" lang="en-US" sz="1600" u="none" cap="none" strike="noStrike">
                          <a:solidFill>
                            <a:schemeClr val="dk2"/>
                          </a:solidFill>
                          <a:latin typeface="Raleway Thin"/>
                          <a:ea typeface="Raleway Thin"/>
                          <a:cs typeface="Raleway Thin"/>
                          <a:sym typeface="Raleway Thin"/>
                        </a:rPr>
                        <a:t>2022</a:t>
                      </a:r>
                      <a:endParaRPr b="1" sz="16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600"/>
                        <a:buFont typeface="Raleway Thin"/>
                        <a:buNone/>
                      </a:pPr>
                      <a:r>
                        <a:rPr b="1" lang="en-US" sz="1600" u="none" cap="none" strike="noStrike">
                          <a:solidFill>
                            <a:schemeClr val="dk2"/>
                          </a:solidFill>
                          <a:latin typeface="Raleway Thin"/>
                          <a:ea typeface="Raleway Thin"/>
                          <a:cs typeface="Raleway Thin"/>
                          <a:sym typeface="Raleway Thin"/>
                        </a:rPr>
                        <a:t>2023</a:t>
                      </a:r>
                      <a:endParaRPr b="1" sz="1600" u="none" cap="none" strike="noStrike">
                        <a:solidFill>
                          <a:schemeClr val="dk2"/>
                        </a:solidFill>
                        <a:latin typeface="Raleway Thin"/>
                        <a:ea typeface="Raleway Thin"/>
                        <a:cs typeface="Raleway Thin"/>
                        <a:sym typeface="Raleway Thin"/>
                      </a:endParaRPr>
                    </a:p>
                  </a:txBody>
                  <a:tcPr marT="91425" marB="91425" marR="91425" marL="91425"/>
                </a:tc>
              </a:tr>
              <a:tr h="541325">
                <a:tc>
                  <a:txBody>
                    <a:bodyPr/>
                    <a:lstStyle/>
                    <a:p>
                      <a:pPr indent="0" lvl="0" marL="0" marR="0" rtl="0" algn="l">
                        <a:lnSpc>
                          <a:spcPct val="100000"/>
                        </a:lnSpc>
                        <a:spcBef>
                          <a:spcPts val="0"/>
                        </a:spcBef>
                        <a:spcAft>
                          <a:spcPts val="0"/>
                        </a:spcAft>
                        <a:buClr>
                          <a:schemeClr val="dk2"/>
                        </a:buClr>
                        <a:buSzPts val="1600"/>
                        <a:buFont typeface="Raleway Thin"/>
                        <a:buNone/>
                      </a:pPr>
                      <a:r>
                        <a:rPr b="1" lang="en-US" sz="1600" u="none" cap="none" strike="noStrike">
                          <a:solidFill>
                            <a:schemeClr val="dk2"/>
                          </a:solidFill>
                          <a:latin typeface="Raleway Thin"/>
                          <a:ea typeface="Raleway Thin"/>
                          <a:cs typeface="Raleway Thin"/>
                          <a:sym typeface="Raleway Thin"/>
                        </a:rPr>
                        <a:t>1%</a:t>
                      </a:r>
                      <a:r>
                        <a:rPr lang="en-US" sz="1600" u="none" cap="none" strike="noStrike">
                          <a:solidFill>
                            <a:schemeClr val="dk2"/>
                          </a:solidFill>
                          <a:latin typeface="Raleway Thin"/>
                          <a:ea typeface="Raleway Thin"/>
                          <a:cs typeface="Raleway Thin"/>
                          <a:sym typeface="Raleway Thin"/>
                        </a:rPr>
                        <a:t> (Bill 124 limit)</a:t>
                      </a:r>
                      <a:endParaRPr sz="16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600"/>
                        <a:buFont typeface="Raleway Thin"/>
                        <a:buNone/>
                      </a:pPr>
                      <a:r>
                        <a:rPr lang="en-US" sz="1600" u="none" cap="none" strike="noStrike">
                          <a:solidFill>
                            <a:schemeClr val="dk2"/>
                          </a:solidFill>
                          <a:latin typeface="Raleway Thin"/>
                          <a:ea typeface="Raleway Thin"/>
                          <a:cs typeface="Raleway Thin"/>
                          <a:sym typeface="Raleway Thin"/>
                        </a:rPr>
                        <a:t>  $  16,438.32</a:t>
                      </a:r>
                      <a:endParaRPr sz="16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600"/>
                        <a:buFont typeface="Raleway Thin"/>
                        <a:buNone/>
                      </a:pPr>
                      <a:r>
                        <a:rPr lang="en-US" sz="1600" u="none" cap="none" strike="noStrike">
                          <a:solidFill>
                            <a:schemeClr val="dk2"/>
                          </a:solidFill>
                          <a:latin typeface="Raleway Thin"/>
                          <a:ea typeface="Raleway Thin"/>
                          <a:cs typeface="Raleway Thin"/>
                          <a:sym typeface="Raleway Thin"/>
                        </a:rPr>
                        <a:t> $  16,602.70</a:t>
                      </a:r>
                      <a:endParaRPr sz="16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600"/>
                        <a:buFont typeface="Raleway Thin"/>
                        <a:buNone/>
                      </a:pPr>
                      <a:r>
                        <a:rPr lang="en-US" sz="1600" u="none" cap="none" strike="noStrike">
                          <a:solidFill>
                            <a:schemeClr val="dk2"/>
                          </a:solidFill>
                          <a:latin typeface="Raleway Thin"/>
                          <a:ea typeface="Raleway Thin"/>
                          <a:cs typeface="Raleway Thin"/>
                          <a:sym typeface="Raleway Thin"/>
                        </a:rPr>
                        <a:t> $  16,768.73</a:t>
                      </a:r>
                      <a:endParaRPr sz="16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600"/>
                        <a:buFont typeface="Raleway Thin"/>
                        <a:buNone/>
                      </a:pPr>
                      <a:r>
                        <a:rPr lang="en-US" sz="1600" u="none" cap="none" strike="noStrike">
                          <a:solidFill>
                            <a:schemeClr val="dk2"/>
                          </a:solidFill>
                          <a:latin typeface="Raleway Thin"/>
                          <a:ea typeface="Raleway Thin"/>
                          <a:cs typeface="Raleway Thin"/>
                          <a:sym typeface="Raleway Thin"/>
                        </a:rPr>
                        <a:t> $  16,936.42</a:t>
                      </a:r>
                      <a:endParaRPr sz="1600" u="none" cap="none" strike="noStrike">
                        <a:solidFill>
                          <a:schemeClr val="dk2"/>
                        </a:solidFill>
                        <a:latin typeface="Raleway Thin"/>
                        <a:ea typeface="Raleway Thin"/>
                        <a:cs typeface="Raleway Thin"/>
                        <a:sym typeface="Raleway Thin"/>
                      </a:endParaRPr>
                    </a:p>
                  </a:txBody>
                  <a:tcPr marT="91425" marB="91425" marR="91425" marL="91425"/>
                </a:tc>
              </a:tr>
              <a:tr h="541325">
                <a:tc>
                  <a:txBody>
                    <a:bodyPr/>
                    <a:lstStyle/>
                    <a:p>
                      <a:pPr indent="0" lvl="0" marL="0" marR="0" rtl="0" algn="l">
                        <a:lnSpc>
                          <a:spcPct val="100000"/>
                        </a:lnSpc>
                        <a:spcBef>
                          <a:spcPts val="0"/>
                        </a:spcBef>
                        <a:spcAft>
                          <a:spcPts val="0"/>
                        </a:spcAft>
                        <a:buClr>
                          <a:schemeClr val="dk2"/>
                        </a:buClr>
                        <a:buSzPts val="1600"/>
                        <a:buFont typeface="Raleway Thin"/>
                        <a:buNone/>
                      </a:pPr>
                      <a:r>
                        <a:rPr b="1" lang="en-US" sz="1600" u="none" cap="none" strike="noStrike">
                          <a:solidFill>
                            <a:schemeClr val="dk2"/>
                          </a:solidFill>
                          <a:latin typeface="Raleway Thin"/>
                          <a:ea typeface="Raleway Thin"/>
                          <a:cs typeface="Raleway Thin"/>
                          <a:sym typeface="Raleway Thin"/>
                        </a:rPr>
                        <a:t>1.78%</a:t>
                      </a:r>
                      <a:r>
                        <a:rPr lang="en-US" sz="1600" u="none" cap="none" strike="noStrike">
                          <a:solidFill>
                            <a:schemeClr val="dk2"/>
                          </a:solidFill>
                          <a:latin typeface="Raleway Thin"/>
                          <a:ea typeface="Raleway Thin"/>
                          <a:cs typeface="Raleway Thin"/>
                          <a:sym typeface="Raleway Thin"/>
                        </a:rPr>
                        <a:t> (inflation)</a:t>
                      </a:r>
                      <a:r>
                        <a:rPr baseline="30000" lang="en-US" sz="1600" u="none" cap="none" strike="noStrike">
                          <a:solidFill>
                            <a:schemeClr val="dk2"/>
                          </a:solidFill>
                          <a:latin typeface="Raleway Thin"/>
                          <a:ea typeface="Raleway Thin"/>
                          <a:cs typeface="Raleway Thin"/>
                          <a:sym typeface="Raleway Thin"/>
                        </a:rPr>
                        <a:t>1</a:t>
                      </a:r>
                      <a:endParaRPr baseline="30000" sz="16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600"/>
                        <a:buFont typeface="Raleway Thin"/>
                        <a:buNone/>
                      </a:pPr>
                      <a:r>
                        <a:rPr lang="en-US" sz="1600" u="none" cap="none" strike="noStrike">
                          <a:solidFill>
                            <a:schemeClr val="dk2"/>
                          </a:solidFill>
                          <a:latin typeface="Raleway Thin"/>
                          <a:ea typeface="Raleway Thin"/>
                          <a:cs typeface="Raleway Thin"/>
                          <a:sym typeface="Raleway Thin"/>
                        </a:rPr>
                        <a:t> $  16,438.32</a:t>
                      </a:r>
                      <a:endParaRPr sz="16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600"/>
                        <a:buFont typeface="Raleway Thin"/>
                        <a:buNone/>
                      </a:pPr>
                      <a:r>
                        <a:rPr lang="en-US" sz="1600" u="none" cap="none" strike="noStrike">
                          <a:solidFill>
                            <a:schemeClr val="dk2"/>
                          </a:solidFill>
                          <a:latin typeface="Raleway Thin"/>
                          <a:ea typeface="Raleway Thin"/>
                          <a:cs typeface="Raleway Thin"/>
                          <a:sym typeface="Raleway Thin"/>
                        </a:rPr>
                        <a:t> $  16,730.92</a:t>
                      </a:r>
                      <a:endParaRPr sz="16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600"/>
                        <a:buFont typeface="Raleway Thin"/>
                        <a:buNone/>
                      </a:pPr>
                      <a:r>
                        <a:rPr lang="en-US" sz="1600" u="none" cap="none" strike="noStrike">
                          <a:solidFill>
                            <a:schemeClr val="dk2"/>
                          </a:solidFill>
                          <a:latin typeface="Raleway Thin"/>
                          <a:ea typeface="Raleway Thin"/>
                          <a:cs typeface="Raleway Thin"/>
                          <a:sym typeface="Raleway Thin"/>
                        </a:rPr>
                        <a:t> $  17,028.73</a:t>
                      </a:r>
                      <a:endParaRPr sz="16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600"/>
                        <a:buFont typeface="Raleway Thin"/>
                        <a:buNone/>
                      </a:pPr>
                      <a:r>
                        <a:rPr lang="en-US" sz="1600" u="none" cap="none" strike="noStrike">
                          <a:solidFill>
                            <a:schemeClr val="dk2"/>
                          </a:solidFill>
                          <a:latin typeface="Raleway Thin"/>
                          <a:ea typeface="Raleway Thin"/>
                          <a:cs typeface="Raleway Thin"/>
                          <a:sym typeface="Raleway Thin"/>
                        </a:rPr>
                        <a:t> $  17,331.84</a:t>
                      </a:r>
                      <a:endParaRPr sz="1600" u="none" cap="none" strike="noStrike">
                        <a:solidFill>
                          <a:schemeClr val="dk2"/>
                        </a:solidFill>
                        <a:latin typeface="Raleway Thin"/>
                        <a:ea typeface="Raleway Thin"/>
                        <a:cs typeface="Raleway Thin"/>
                        <a:sym typeface="Raleway Thin"/>
                      </a:endParaRPr>
                    </a:p>
                  </a:txBody>
                  <a:tcPr marT="91425" marB="91425" marR="91425" marL="91425"/>
                </a:tc>
              </a:tr>
              <a:tr h="721775">
                <a:tc>
                  <a:txBody>
                    <a:bodyPr/>
                    <a:lstStyle/>
                    <a:p>
                      <a:pPr indent="0" lvl="0" marL="0" marR="0" rtl="0" algn="l">
                        <a:lnSpc>
                          <a:spcPct val="100000"/>
                        </a:lnSpc>
                        <a:spcBef>
                          <a:spcPts val="0"/>
                        </a:spcBef>
                        <a:spcAft>
                          <a:spcPts val="0"/>
                        </a:spcAft>
                        <a:buClr>
                          <a:schemeClr val="dk2"/>
                        </a:buClr>
                        <a:buSzPts val="1600"/>
                        <a:buFont typeface="Raleway Thin"/>
                        <a:buNone/>
                      </a:pPr>
                      <a:r>
                        <a:rPr b="1" lang="en-US" sz="1600" u="none" cap="none" strike="noStrike">
                          <a:solidFill>
                            <a:schemeClr val="dk2"/>
                          </a:solidFill>
                          <a:latin typeface="Raleway Thin"/>
                          <a:ea typeface="Raleway Thin"/>
                          <a:cs typeface="Raleway Thin"/>
                          <a:sym typeface="Raleway Thin"/>
                        </a:rPr>
                        <a:t>2%</a:t>
                      </a:r>
                      <a:r>
                        <a:rPr lang="en-US" sz="1600" u="none" cap="none" strike="noStrike">
                          <a:solidFill>
                            <a:schemeClr val="dk2"/>
                          </a:solidFill>
                          <a:latin typeface="Raleway Thin"/>
                          <a:ea typeface="Raleway Thin"/>
                          <a:cs typeface="Raleway Thin"/>
                          <a:sym typeface="Raleway Thin"/>
                        </a:rPr>
                        <a:t> (Current Rate)</a:t>
                      </a:r>
                      <a:r>
                        <a:rPr baseline="30000" lang="en-US" sz="1600" u="none" cap="none" strike="noStrike">
                          <a:solidFill>
                            <a:schemeClr val="dk2"/>
                          </a:solidFill>
                          <a:latin typeface="Raleway Thin"/>
                          <a:ea typeface="Raleway Thin"/>
                          <a:cs typeface="Raleway Thin"/>
                          <a:sym typeface="Raleway Thin"/>
                        </a:rPr>
                        <a:t>2</a:t>
                      </a:r>
                      <a:endParaRPr baseline="30000" sz="16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600"/>
                        <a:buFont typeface="Raleway Thin"/>
                        <a:buNone/>
                      </a:pPr>
                      <a:r>
                        <a:rPr lang="en-US" sz="1600" u="none" cap="none" strike="noStrike">
                          <a:solidFill>
                            <a:schemeClr val="dk2"/>
                          </a:solidFill>
                          <a:latin typeface="Raleway Thin"/>
                          <a:ea typeface="Raleway Thin"/>
                          <a:cs typeface="Raleway Thin"/>
                          <a:sym typeface="Raleway Thin"/>
                        </a:rPr>
                        <a:t> $  16,438.32</a:t>
                      </a:r>
                      <a:endParaRPr sz="16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600"/>
                        <a:buFont typeface="Raleway Thin"/>
                        <a:buNone/>
                      </a:pPr>
                      <a:r>
                        <a:rPr lang="en-US" sz="1600" u="none" cap="none" strike="noStrike">
                          <a:solidFill>
                            <a:schemeClr val="dk2"/>
                          </a:solidFill>
                          <a:latin typeface="Raleway Thin"/>
                          <a:ea typeface="Raleway Thin"/>
                          <a:cs typeface="Raleway Thin"/>
                          <a:sym typeface="Raleway Thin"/>
                        </a:rPr>
                        <a:t> $  16,767.09</a:t>
                      </a:r>
                      <a:endParaRPr sz="16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600"/>
                        <a:buFont typeface="Raleway Thin"/>
                        <a:buNone/>
                      </a:pPr>
                      <a:r>
                        <a:rPr lang="en-US" sz="1600" u="none" cap="none" strike="noStrike">
                          <a:solidFill>
                            <a:schemeClr val="dk2"/>
                          </a:solidFill>
                          <a:latin typeface="Raleway Thin"/>
                          <a:ea typeface="Raleway Thin"/>
                          <a:cs typeface="Raleway Thin"/>
                          <a:sym typeface="Raleway Thin"/>
                        </a:rPr>
                        <a:t> $  17,102.43</a:t>
                      </a:r>
                      <a:endParaRPr sz="16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600"/>
                        <a:buFont typeface="Raleway Thin"/>
                        <a:buNone/>
                      </a:pPr>
                      <a:r>
                        <a:rPr lang="en-US" sz="1600" u="none" cap="none" strike="noStrike">
                          <a:solidFill>
                            <a:schemeClr val="dk2"/>
                          </a:solidFill>
                          <a:latin typeface="Raleway Thin"/>
                          <a:ea typeface="Raleway Thin"/>
                          <a:cs typeface="Raleway Thin"/>
                          <a:sym typeface="Raleway Thin"/>
                        </a:rPr>
                        <a:t> $  17,444.48</a:t>
                      </a:r>
                      <a:endParaRPr sz="1600" u="none" cap="none" strike="noStrike">
                        <a:solidFill>
                          <a:schemeClr val="dk2"/>
                        </a:solidFill>
                        <a:latin typeface="Raleway Thin"/>
                        <a:ea typeface="Raleway Thin"/>
                        <a:cs typeface="Raleway Thin"/>
                        <a:sym typeface="Raleway Thin"/>
                      </a:endParaRPr>
                    </a:p>
                  </a:txBody>
                  <a:tcPr marT="91425" marB="91425" marR="91425" marL="91425"/>
                </a:tc>
              </a:tr>
              <a:tr h="541325">
                <a:tc>
                  <a:txBody>
                    <a:bodyPr/>
                    <a:lstStyle/>
                    <a:p>
                      <a:pPr indent="0" lvl="0" marL="0" marR="0" rtl="0" algn="l">
                        <a:lnSpc>
                          <a:spcPct val="100000"/>
                        </a:lnSpc>
                        <a:spcBef>
                          <a:spcPts val="0"/>
                        </a:spcBef>
                        <a:spcAft>
                          <a:spcPts val="0"/>
                        </a:spcAft>
                        <a:buClr>
                          <a:schemeClr val="dk2"/>
                        </a:buClr>
                        <a:buSzPts val="1600"/>
                        <a:buFont typeface="Raleway Thin"/>
                        <a:buNone/>
                      </a:pPr>
                      <a:r>
                        <a:rPr b="1" lang="en-US" sz="1600" u="none" cap="none" strike="noStrike">
                          <a:solidFill>
                            <a:schemeClr val="dk2"/>
                          </a:solidFill>
                          <a:latin typeface="Raleway Thin"/>
                          <a:ea typeface="Raleway Thin"/>
                          <a:cs typeface="Raleway Thin"/>
                          <a:sym typeface="Raleway Thin"/>
                        </a:rPr>
                        <a:t>3%</a:t>
                      </a:r>
                      <a:r>
                        <a:rPr lang="en-US" sz="1600" u="none" cap="none" strike="noStrike">
                          <a:solidFill>
                            <a:schemeClr val="dk2"/>
                          </a:solidFill>
                          <a:latin typeface="Raleway Thin"/>
                          <a:ea typeface="Raleway Thin"/>
                          <a:cs typeface="Raleway Thin"/>
                          <a:sym typeface="Raleway Thin"/>
                        </a:rPr>
                        <a:t> (2009-2011)</a:t>
                      </a:r>
                      <a:r>
                        <a:rPr baseline="30000" lang="en-US" sz="1600" u="none" cap="none" strike="noStrike">
                          <a:solidFill>
                            <a:schemeClr val="dk2"/>
                          </a:solidFill>
                          <a:latin typeface="Raleway Thin"/>
                          <a:ea typeface="Raleway Thin"/>
                          <a:cs typeface="Raleway Thin"/>
                          <a:sym typeface="Raleway Thin"/>
                        </a:rPr>
                        <a:t>3</a:t>
                      </a:r>
                      <a:endParaRPr baseline="30000" sz="16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600"/>
                        <a:buFont typeface="Raleway Thin"/>
                        <a:buNone/>
                      </a:pPr>
                      <a:r>
                        <a:rPr lang="en-US" sz="1600" u="none" cap="none" strike="noStrike">
                          <a:solidFill>
                            <a:schemeClr val="dk2"/>
                          </a:solidFill>
                          <a:latin typeface="Raleway Thin"/>
                          <a:ea typeface="Raleway Thin"/>
                          <a:cs typeface="Raleway Thin"/>
                          <a:sym typeface="Raleway Thin"/>
                        </a:rPr>
                        <a:t>  $  16,438.32</a:t>
                      </a:r>
                      <a:endParaRPr sz="16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600"/>
                        <a:buFont typeface="Raleway Thin"/>
                        <a:buNone/>
                      </a:pPr>
                      <a:r>
                        <a:rPr lang="en-US" sz="1600" u="none" cap="none" strike="noStrike">
                          <a:solidFill>
                            <a:schemeClr val="dk2"/>
                          </a:solidFill>
                          <a:latin typeface="Raleway Thin"/>
                          <a:ea typeface="Raleway Thin"/>
                          <a:cs typeface="Raleway Thin"/>
                          <a:sym typeface="Raleway Thin"/>
                        </a:rPr>
                        <a:t> $  16,931.47</a:t>
                      </a:r>
                      <a:endParaRPr sz="16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600"/>
                        <a:buFont typeface="Raleway Thin"/>
                        <a:buNone/>
                      </a:pPr>
                      <a:r>
                        <a:rPr lang="en-US" sz="1600" u="none" cap="none" strike="noStrike">
                          <a:solidFill>
                            <a:schemeClr val="dk2"/>
                          </a:solidFill>
                          <a:latin typeface="Raleway Thin"/>
                          <a:ea typeface="Raleway Thin"/>
                          <a:cs typeface="Raleway Thin"/>
                          <a:sym typeface="Raleway Thin"/>
                        </a:rPr>
                        <a:t> $  17,439.41</a:t>
                      </a:r>
                      <a:endParaRPr sz="16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600"/>
                        <a:buFont typeface="Raleway Thin"/>
                        <a:buNone/>
                      </a:pPr>
                      <a:r>
                        <a:rPr lang="en-US" sz="1600" u="none" cap="none" strike="noStrike">
                          <a:solidFill>
                            <a:schemeClr val="dk2"/>
                          </a:solidFill>
                          <a:latin typeface="Raleway Thin"/>
                          <a:ea typeface="Raleway Thin"/>
                          <a:cs typeface="Raleway Thin"/>
                          <a:sym typeface="Raleway Thin"/>
                        </a:rPr>
                        <a:t>  $  17,962.60</a:t>
                      </a:r>
                      <a:endParaRPr sz="1600" u="none" cap="none" strike="noStrike">
                        <a:solidFill>
                          <a:schemeClr val="dk2"/>
                        </a:solidFill>
                        <a:latin typeface="Raleway Thin"/>
                        <a:ea typeface="Raleway Thin"/>
                        <a:cs typeface="Raleway Thin"/>
                        <a:sym typeface="Raleway Thin"/>
                      </a:endParaRPr>
                    </a:p>
                  </a:txBody>
                  <a:tcPr marT="91425" marB="91425" marR="91425" marL="91425"/>
                </a:tc>
              </a:tr>
            </a:tbl>
          </a:graphicData>
        </a:graphic>
      </p:graphicFrame>
    </p:spTree>
  </p:cSld>
  <p:clrMapOvr>
    <a:masterClrMapping/>
  </p:clrMapOvr>
  <mc:AlternateContent>
    <mc:Choice Requires="p14">
      <p:transition spd="slow"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graphicFrame>
        <p:nvGraphicFramePr>
          <p:cNvPr id="236" name="Google Shape;236;p19"/>
          <p:cNvGraphicFramePr/>
          <p:nvPr/>
        </p:nvGraphicFramePr>
        <p:xfrm>
          <a:off x="535021" y="729573"/>
          <a:ext cx="3000000" cy="3000000"/>
        </p:xfrm>
        <a:graphic>
          <a:graphicData uri="http://schemas.openxmlformats.org/drawingml/2006/table">
            <a:tbl>
              <a:tblPr bandRow="1" firstRow="1">
                <a:noFill/>
                <a:tableStyleId>{E7D8D14F-F6B9-4925-AB20-E7D2E281D353}</a:tableStyleId>
              </a:tblPr>
              <a:tblGrid>
                <a:gridCol w="1806100"/>
                <a:gridCol w="1806100"/>
                <a:gridCol w="1806100"/>
                <a:gridCol w="1806100"/>
                <a:gridCol w="1806100"/>
                <a:gridCol w="1806100"/>
              </a:tblGrid>
              <a:tr h="506400">
                <a:tc>
                  <a:txBody>
                    <a:bodyPr/>
                    <a:lstStyle/>
                    <a:p>
                      <a:pPr indent="0" lvl="0" marL="0" marR="0" rtl="0" algn="l">
                        <a:lnSpc>
                          <a:spcPct val="100000"/>
                        </a:lnSpc>
                        <a:spcBef>
                          <a:spcPts val="0"/>
                        </a:spcBef>
                        <a:spcAft>
                          <a:spcPts val="0"/>
                        </a:spcAft>
                        <a:buClr>
                          <a:schemeClr val="dk2"/>
                        </a:buClr>
                        <a:buSzPts val="1200"/>
                        <a:buFont typeface="Raleway Thin"/>
                        <a:buNone/>
                      </a:pPr>
                      <a:r>
                        <a:rPr lang="en-US" sz="1200" u="none" cap="none" strike="noStrike">
                          <a:solidFill>
                            <a:schemeClr val="dk2"/>
                          </a:solidFill>
                          <a:latin typeface="Raleway Thin"/>
                          <a:ea typeface="Raleway Thin"/>
                          <a:cs typeface="Raleway Thin"/>
                          <a:sym typeface="Raleway Thin"/>
                        </a:rPr>
                        <a:t>Rate of change (%)</a:t>
                      </a:r>
                      <a:endParaRPr sz="12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200"/>
                        <a:buFont typeface="Raleway Thin"/>
                        <a:buNone/>
                      </a:pPr>
                      <a:r>
                        <a:rPr b="1" lang="en-US" sz="1200" u="none" cap="none" strike="noStrike">
                          <a:solidFill>
                            <a:schemeClr val="dk2"/>
                          </a:solidFill>
                          <a:latin typeface="Raleway Thin"/>
                          <a:ea typeface="Raleway Thin"/>
                          <a:cs typeface="Raleway Thin"/>
                          <a:sym typeface="Raleway Thin"/>
                        </a:rPr>
                        <a:t>Average Expense per Individual:</a:t>
                      </a:r>
                      <a:endParaRPr b="1" sz="12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200"/>
                        <a:buFont typeface="Raleway Thin"/>
                        <a:buNone/>
                      </a:pPr>
                      <a:r>
                        <a:rPr b="1" lang="en-US" sz="1200" u="none" cap="none" strike="noStrike">
                          <a:solidFill>
                            <a:schemeClr val="dk2"/>
                          </a:solidFill>
                          <a:latin typeface="Raleway Thin"/>
                          <a:ea typeface="Raleway Thin"/>
                          <a:cs typeface="Raleway Thin"/>
                          <a:sym typeface="Raleway Thin"/>
                        </a:rPr>
                        <a:t>2020</a:t>
                      </a:r>
                      <a:endParaRPr b="1" sz="12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200"/>
                        <a:buFont typeface="Raleway Thin"/>
                        <a:buNone/>
                      </a:pPr>
                      <a:r>
                        <a:rPr b="1" lang="en-US" sz="1200" u="none" cap="none" strike="noStrike">
                          <a:solidFill>
                            <a:schemeClr val="dk2"/>
                          </a:solidFill>
                          <a:latin typeface="Raleway Thin"/>
                          <a:ea typeface="Raleway Thin"/>
                          <a:cs typeface="Raleway Thin"/>
                          <a:sym typeface="Raleway Thin"/>
                        </a:rPr>
                        <a:t>2021</a:t>
                      </a:r>
                      <a:endParaRPr b="1" sz="12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200"/>
                        <a:buFont typeface="Raleway Thin"/>
                        <a:buNone/>
                      </a:pPr>
                      <a:r>
                        <a:rPr b="1" lang="en-US" sz="1200" u="none" cap="none" strike="noStrike">
                          <a:solidFill>
                            <a:schemeClr val="dk2"/>
                          </a:solidFill>
                          <a:latin typeface="Raleway Thin"/>
                          <a:ea typeface="Raleway Thin"/>
                          <a:cs typeface="Raleway Thin"/>
                          <a:sym typeface="Raleway Thin"/>
                        </a:rPr>
                        <a:t>2022</a:t>
                      </a:r>
                      <a:endParaRPr b="1" sz="12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200"/>
                        <a:buFont typeface="Raleway Thin"/>
                        <a:buNone/>
                      </a:pPr>
                      <a:r>
                        <a:rPr b="1" lang="en-US" sz="1200" u="none" cap="none" strike="noStrike">
                          <a:solidFill>
                            <a:schemeClr val="dk2"/>
                          </a:solidFill>
                          <a:latin typeface="Raleway Thin"/>
                          <a:ea typeface="Raleway Thin"/>
                          <a:cs typeface="Raleway Thin"/>
                          <a:sym typeface="Raleway Thin"/>
                        </a:rPr>
                        <a:t>2023</a:t>
                      </a:r>
                      <a:endParaRPr b="1" sz="1200" u="none" cap="none" strike="noStrike">
                        <a:solidFill>
                          <a:schemeClr val="dk2"/>
                        </a:solidFill>
                        <a:latin typeface="Raleway Thin"/>
                        <a:ea typeface="Raleway Thin"/>
                        <a:cs typeface="Raleway Thin"/>
                        <a:sym typeface="Raleway Thin"/>
                      </a:endParaRPr>
                    </a:p>
                  </a:txBody>
                  <a:tcPr marT="91425" marB="91425" marR="91425" marL="91425"/>
                </a:tc>
              </a:tr>
              <a:tr h="506400">
                <a:tc>
                  <a:txBody>
                    <a:bodyPr/>
                    <a:lstStyle/>
                    <a:p>
                      <a:pPr indent="0" lvl="0" marL="0" marR="0" rtl="0" algn="l">
                        <a:lnSpc>
                          <a:spcPct val="100000"/>
                        </a:lnSpc>
                        <a:spcBef>
                          <a:spcPts val="0"/>
                        </a:spcBef>
                        <a:spcAft>
                          <a:spcPts val="0"/>
                        </a:spcAft>
                        <a:buClr>
                          <a:schemeClr val="dk2"/>
                        </a:buClr>
                        <a:buSzPts val="1200"/>
                        <a:buFont typeface="Raleway Thin"/>
                        <a:buNone/>
                      </a:pPr>
                      <a:r>
                        <a:rPr b="1" lang="en-US" sz="1200" u="none" cap="none" strike="noStrike">
                          <a:solidFill>
                            <a:schemeClr val="dk2"/>
                          </a:solidFill>
                          <a:latin typeface="Raleway Thin"/>
                          <a:ea typeface="Raleway Thin"/>
                          <a:cs typeface="Raleway Thin"/>
                          <a:sym typeface="Raleway Thin"/>
                        </a:rPr>
                        <a:t>-5.7</a:t>
                      </a:r>
                      <a:r>
                        <a:rPr b="1" baseline="30000" lang="en-US" sz="1200" u="none" cap="none" strike="noStrike">
                          <a:solidFill>
                            <a:schemeClr val="dk2"/>
                          </a:solidFill>
                          <a:latin typeface="Raleway Thin"/>
                          <a:ea typeface="Raleway Thin"/>
                          <a:cs typeface="Raleway Thin"/>
                          <a:sym typeface="Raleway Thin"/>
                        </a:rPr>
                        <a:t>1</a:t>
                      </a:r>
                      <a:r>
                        <a:rPr b="1" lang="en-US" sz="1200" u="none" cap="none" strike="noStrike">
                          <a:solidFill>
                            <a:schemeClr val="dk2"/>
                          </a:solidFill>
                          <a:latin typeface="Raleway Thin"/>
                          <a:ea typeface="Raleway Thin"/>
                          <a:cs typeface="Raleway Thin"/>
                          <a:sym typeface="Raleway Thin"/>
                        </a:rPr>
                        <a:t> &amp; +2.2</a:t>
                      </a:r>
                      <a:r>
                        <a:rPr b="1" baseline="30000" lang="en-US" sz="1200" u="none" cap="none" strike="noStrike">
                          <a:solidFill>
                            <a:schemeClr val="dk2"/>
                          </a:solidFill>
                          <a:latin typeface="Raleway Thin"/>
                          <a:ea typeface="Raleway Thin"/>
                          <a:cs typeface="Raleway Thin"/>
                          <a:sym typeface="Raleway Thin"/>
                        </a:rPr>
                        <a:t>2</a:t>
                      </a:r>
                      <a:endParaRPr b="1" baseline="30000" sz="12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200"/>
                        <a:buFont typeface="Raleway Thin"/>
                        <a:buNone/>
                      </a:pPr>
                      <a:r>
                        <a:rPr lang="en-US" sz="1200" u="none" cap="none" strike="noStrike">
                          <a:solidFill>
                            <a:schemeClr val="dk2"/>
                          </a:solidFill>
                          <a:latin typeface="Raleway Thin"/>
                          <a:ea typeface="Raleway Thin"/>
                          <a:cs typeface="Raleway Thin"/>
                          <a:sym typeface="Raleway Thin"/>
                        </a:rPr>
                        <a:t>Housing (1 Bedroom Unit)</a:t>
                      </a:r>
                      <a:endParaRPr sz="12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200"/>
                        <a:buFont typeface="Raleway Thin"/>
                        <a:buNone/>
                      </a:pPr>
                      <a:r>
                        <a:rPr lang="en-US" sz="1200" u="none" cap="none" strike="noStrike">
                          <a:solidFill>
                            <a:schemeClr val="dk2"/>
                          </a:solidFill>
                          <a:latin typeface="Raleway Thin"/>
                          <a:ea typeface="Raleway Thin"/>
                          <a:cs typeface="Raleway Thin"/>
                          <a:sym typeface="Raleway Thin"/>
                        </a:rPr>
                        <a:t> $     2,349.00</a:t>
                      </a:r>
                      <a:endParaRPr sz="12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200"/>
                        <a:buFont typeface="Raleway Thin"/>
                        <a:buNone/>
                      </a:pPr>
                      <a:r>
                        <a:rPr lang="en-US" sz="1200" u="none" cap="none" strike="noStrike">
                          <a:solidFill>
                            <a:schemeClr val="dk2"/>
                          </a:solidFill>
                          <a:latin typeface="Raleway Thin"/>
                          <a:ea typeface="Raleway Thin"/>
                          <a:cs typeface="Raleway Thin"/>
                          <a:sym typeface="Raleway Thin"/>
                        </a:rPr>
                        <a:t> $  2,215.11</a:t>
                      </a:r>
                      <a:endParaRPr sz="12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200"/>
                        <a:buFont typeface="Raleway Thin"/>
                        <a:buNone/>
                      </a:pPr>
                      <a:r>
                        <a:rPr lang="en-US" sz="1200" u="none" cap="none" strike="noStrike">
                          <a:solidFill>
                            <a:schemeClr val="dk2"/>
                          </a:solidFill>
                          <a:latin typeface="Raleway Thin"/>
                          <a:ea typeface="Raleway Thin"/>
                          <a:cs typeface="Raleway Thin"/>
                          <a:sym typeface="Raleway Thin"/>
                        </a:rPr>
                        <a:t> $  2,263.84</a:t>
                      </a:r>
                      <a:endParaRPr sz="12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200"/>
                        <a:buFont typeface="Raleway Thin"/>
                        <a:buNone/>
                      </a:pPr>
                      <a:r>
                        <a:rPr lang="en-US" sz="1200" u="none" cap="none" strike="noStrike">
                          <a:solidFill>
                            <a:schemeClr val="dk2"/>
                          </a:solidFill>
                          <a:latin typeface="Raleway Thin"/>
                          <a:ea typeface="Raleway Thin"/>
                          <a:cs typeface="Raleway Thin"/>
                          <a:sym typeface="Raleway Thin"/>
                        </a:rPr>
                        <a:t> $  2,313.64</a:t>
                      </a:r>
                      <a:endParaRPr sz="1200" u="none" cap="none" strike="noStrike">
                        <a:solidFill>
                          <a:schemeClr val="dk2"/>
                        </a:solidFill>
                        <a:latin typeface="Raleway Thin"/>
                        <a:ea typeface="Raleway Thin"/>
                        <a:cs typeface="Raleway Thin"/>
                        <a:sym typeface="Raleway Thin"/>
                      </a:endParaRPr>
                    </a:p>
                  </a:txBody>
                  <a:tcPr marT="91425" marB="91425" marR="91425" marL="91425"/>
                </a:tc>
              </a:tr>
              <a:tr h="370600">
                <a:tc>
                  <a:txBody>
                    <a:bodyPr/>
                    <a:lstStyle/>
                    <a:p>
                      <a:pPr indent="0" lvl="0" marL="0" marR="0" rtl="0" algn="l">
                        <a:lnSpc>
                          <a:spcPct val="100000"/>
                        </a:lnSpc>
                        <a:spcBef>
                          <a:spcPts val="0"/>
                        </a:spcBef>
                        <a:spcAft>
                          <a:spcPts val="0"/>
                        </a:spcAft>
                        <a:buClr>
                          <a:schemeClr val="dk2"/>
                        </a:buClr>
                        <a:buSzPts val="1200"/>
                        <a:buFont typeface="Raleway Thin"/>
                        <a:buNone/>
                      </a:pPr>
                      <a:r>
                        <a:rPr b="1" lang="en-US" sz="1200" u="none" cap="none" strike="noStrike">
                          <a:solidFill>
                            <a:schemeClr val="dk2"/>
                          </a:solidFill>
                          <a:latin typeface="Raleway Thin"/>
                          <a:ea typeface="Raleway Thin"/>
                          <a:cs typeface="Raleway Thin"/>
                          <a:sym typeface="Raleway Thin"/>
                        </a:rPr>
                        <a:t>+1.78</a:t>
                      </a:r>
                      <a:r>
                        <a:rPr b="1" baseline="30000" lang="en-US" sz="1200" u="none" cap="none" strike="noStrike">
                          <a:solidFill>
                            <a:schemeClr val="dk2"/>
                          </a:solidFill>
                          <a:latin typeface="Raleway Thin"/>
                          <a:ea typeface="Raleway Thin"/>
                          <a:cs typeface="Raleway Thin"/>
                          <a:sym typeface="Raleway Thin"/>
                        </a:rPr>
                        <a:t>3</a:t>
                      </a:r>
                      <a:endParaRPr b="1" baseline="30000" sz="12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200"/>
                        <a:buFont typeface="Raleway Thin"/>
                        <a:buNone/>
                      </a:pPr>
                      <a:r>
                        <a:rPr lang="en-US" sz="1200" u="none" cap="none" strike="noStrike">
                          <a:solidFill>
                            <a:schemeClr val="dk2"/>
                          </a:solidFill>
                          <a:latin typeface="Raleway Thin"/>
                          <a:ea typeface="Raleway Thin"/>
                          <a:cs typeface="Raleway Thin"/>
                          <a:sym typeface="Raleway Thin"/>
                        </a:rPr>
                        <a:t>Food</a:t>
                      </a:r>
                      <a:endParaRPr sz="12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200"/>
                        <a:buFont typeface="Raleway Thin"/>
                        <a:buNone/>
                      </a:pPr>
                      <a:r>
                        <a:rPr lang="en-US" sz="1200" u="none" cap="none" strike="noStrike">
                          <a:solidFill>
                            <a:schemeClr val="dk2"/>
                          </a:solidFill>
                          <a:latin typeface="Raleway Thin"/>
                          <a:ea typeface="Raleway Thin"/>
                          <a:cs typeface="Raleway Thin"/>
                          <a:sym typeface="Raleway Thin"/>
                        </a:rPr>
                        <a:t>  $         533.95</a:t>
                      </a:r>
                      <a:endParaRPr sz="12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200"/>
                        <a:buFont typeface="Raleway Thin"/>
                        <a:buNone/>
                      </a:pPr>
                      <a:r>
                        <a:rPr lang="en-US" sz="1200" u="none" cap="none" strike="noStrike">
                          <a:solidFill>
                            <a:schemeClr val="dk2"/>
                          </a:solidFill>
                          <a:latin typeface="Raleway Thin"/>
                          <a:ea typeface="Raleway Thin"/>
                          <a:cs typeface="Raleway Thin"/>
                          <a:sym typeface="Raleway Thin"/>
                        </a:rPr>
                        <a:t> $     543.45</a:t>
                      </a:r>
                      <a:endParaRPr sz="12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200"/>
                        <a:buFont typeface="Raleway Thin"/>
                        <a:buNone/>
                      </a:pPr>
                      <a:r>
                        <a:rPr lang="en-US" sz="1200" u="none" cap="none" strike="noStrike">
                          <a:solidFill>
                            <a:schemeClr val="dk2"/>
                          </a:solidFill>
                          <a:latin typeface="Raleway Thin"/>
                          <a:ea typeface="Raleway Thin"/>
                          <a:cs typeface="Raleway Thin"/>
                          <a:sym typeface="Raleway Thin"/>
                        </a:rPr>
                        <a:t> $     553.13</a:t>
                      </a:r>
                      <a:endParaRPr sz="12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200"/>
                        <a:buFont typeface="Raleway Thin"/>
                        <a:buNone/>
                      </a:pPr>
                      <a:r>
                        <a:rPr lang="en-US" sz="1200" u="none" cap="none" strike="noStrike">
                          <a:solidFill>
                            <a:schemeClr val="dk2"/>
                          </a:solidFill>
                          <a:latin typeface="Raleway Thin"/>
                          <a:ea typeface="Raleway Thin"/>
                          <a:cs typeface="Raleway Thin"/>
                          <a:sym typeface="Raleway Thin"/>
                        </a:rPr>
                        <a:t> $     562.97</a:t>
                      </a:r>
                      <a:endParaRPr sz="1200" u="none" cap="none" strike="noStrike">
                        <a:solidFill>
                          <a:schemeClr val="dk2"/>
                        </a:solidFill>
                        <a:latin typeface="Raleway Thin"/>
                        <a:ea typeface="Raleway Thin"/>
                        <a:cs typeface="Raleway Thin"/>
                        <a:sym typeface="Raleway Thin"/>
                      </a:endParaRPr>
                    </a:p>
                  </a:txBody>
                  <a:tcPr marT="91425" marB="91425" marR="91425" marL="91425"/>
                </a:tc>
              </a:tr>
              <a:tr h="506400">
                <a:tc>
                  <a:txBody>
                    <a:bodyPr/>
                    <a:lstStyle/>
                    <a:p>
                      <a:pPr indent="0" lvl="0" marL="0" marR="0" rtl="0" algn="l">
                        <a:lnSpc>
                          <a:spcPct val="100000"/>
                        </a:lnSpc>
                        <a:spcBef>
                          <a:spcPts val="0"/>
                        </a:spcBef>
                        <a:spcAft>
                          <a:spcPts val="0"/>
                        </a:spcAft>
                        <a:buClr>
                          <a:schemeClr val="dk2"/>
                        </a:buClr>
                        <a:buSzPts val="1200"/>
                        <a:buFont typeface="Raleway Thin"/>
                        <a:buNone/>
                      </a:pPr>
                      <a:r>
                        <a:rPr b="1" lang="en-US" sz="1200" u="none" cap="none" strike="noStrike">
                          <a:solidFill>
                            <a:schemeClr val="dk2"/>
                          </a:solidFill>
                          <a:latin typeface="Raleway Thin"/>
                          <a:ea typeface="Raleway Thin"/>
                          <a:cs typeface="Raleway Thin"/>
                          <a:sym typeface="Raleway Thin"/>
                        </a:rPr>
                        <a:t>+4.66</a:t>
                      </a:r>
                      <a:r>
                        <a:rPr b="1" baseline="30000" lang="en-US" sz="1200" u="none" cap="none" strike="noStrike">
                          <a:solidFill>
                            <a:schemeClr val="dk2"/>
                          </a:solidFill>
                          <a:latin typeface="Raleway Thin"/>
                          <a:ea typeface="Raleway Thin"/>
                          <a:cs typeface="Raleway Thin"/>
                          <a:sym typeface="Raleway Thin"/>
                        </a:rPr>
                        <a:t>4</a:t>
                      </a:r>
                      <a:endParaRPr b="1" baseline="30000" sz="12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200"/>
                        <a:buFont typeface="Raleway Thin"/>
                        <a:buNone/>
                      </a:pPr>
                      <a:r>
                        <a:rPr lang="en-US" sz="1200" u="none" cap="none" strike="noStrike">
                          <a:solidFill>
                            <a:schemeClr val="dk2"/>
                          </a:solidFill>
                          <a:latin typeface="Raleway Thin"/>
                          <a:ea typeface="Raleway Thin"/>
                          <a:cs typeface="Raleway Thin"/>
                          <a:sym typeface="Raleway Thin"/>
                        </a:rPr>
                        <a:t>Student TTC Monthly pass</a:t>
                      </a:r>
                      <a:endParaRPr sz="12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200"/>
                        <a:buFont typeface="Raleway Thin"/>
                        <a:buNone/>
                      </a:pPr>
                      <a:r>
                        <a:rPr lang="en-US" sz="1200" u="none" cap="none" strike="noStrike">
                          <a:solidFill>
                            <a:schemeClr val="dk2"/>
                          </a:solidFill>
                          <a:latin typeface="Raleway Thin"/>
                          <a:ea typeface="Raleway Thin"/>
                          <a:cs typeface="Raleway Thin"/>
                          <a:sym typeface="Raleway Thin"/>
                        </a:rPr>
                        <a:t> $         128.15</a:t>
                      </a:r>
                      <a:endParaRPr sz="12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200"/>
                        <a:buFont typeface="Raleway Thin"/>
                        <a:buNone/>
                      </a:pPr>
                      <a:r>
                        <a:rPr lang="en-US" sz="1200" u="none" cap="none" strike="noStrike">
                          <a:solidFill>
                            <a:schemeClr val="dk2"/>
                          </a:solidFill>
                          <a:latin typeface="Raleway Thin"/>
                          <a:ea typeface="Raleway Thin"/>
                          <a:cs typeface="Raleway Thin"/>
                          <a:sym typeface="Raleway Thin"/>
                        </a:rPr>
                        <a:t> $     134.12</a:t>
                      </a:r>
                      <a:endParaRPr sz="12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200"/>
                        <a:buFont typeface="Raleway Thin"/>
                        <a:buNone/>
                      </a:pPr>
                      <a:r>
                        <a:rPr lang="en-US" sz="1200" u="none" cap="none" strike="noStrike">
                          <a:solidFill>
                            <a:schemeClr val="dk2"/>
                          </a:solidFill>
                          <a:latin typeface="Raleway Thin"/>
                          <a:ea typeface="Raleway Thin"/>
                          <a:cs typeface="Raleway Thin"/>
                          <a:sym typeface="Raleway Thin"/>
                        </a:rPr>
                        <a:t> $     140.37</a:t>
                      </a:r>
                      <a:endParaRPr sz="12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200"/>
                        <a:buFont typeface="Raleway Thin"/>
                        <a:buNone/>
                      </a:pPr>
                      <a:r>
                        <a:rPr lang="en-US" sz="1200" u="none" cap="none" strike="noStrike">
                          <a:solidFill>
                            <a:schemeClr val="dk2"/>
                          </a:solidFill>
                          <a:latin typeface="Raleway Thin"/>
                          <a:ea typeface="Raleway Thin"/>
                          <a:cs typeface="Raleway Thin"/>
                          <a:sym typeface="Raleway Thin"/>
                        </a:rPr>
                        <a:t> $     146.91</a:t>
                      </a:r>
                      <a:endParaRPr sz="1200" u="none" cap="none" strike="noStrike">
                        <a:solidFill>
                          <a:schemeClr val="dk2"/>
                        </a:solidFill>
                        <a:latin typeface="Raleway Thin"/>
                        <a:ea typeface="Raleway Thin"/>
                        <a:cs typeface="Raleway Thin"/>
                        <a:sym typeface="Raleway Thin"/>
                      </a:endParaRPr>
                    </a:p>
                  </a:txBody>
                  <a:tcPr marT="91425" marB="91425" marR="91425" marL="91425"/>
                </a:tc>
              </a:tr>
              <a:tr h="370600">
                <a:tc>
                  <a:txBody>
                    <a:bodyPr/>
                    <a:lstStyle/>
                    <a:p>
                      <a:pPr indent="0" lvl="0" marL="0" marR="0" rtl="0" algn="l">
                        <a:lnSpc>
                          <a:spcPct val="100000"/>
                        </a:lnSpc>
                        <a:spcBef>
                          <a:spcPts val="0"/>
                        </a:spcBef>
                        <a:spcAft>
                          <a:spcPts val="0"/>
                        </a:spcAft>
                        <a:buClr>
                          <a:schemeClr val="dk2"/>
                        </a:buClr>
                        <a:buSzPts val="1200"/>
                        <a:buFont typeface="Raleway Thin"/>
                        <a:buNone/>
                      </a:pPr>
                      <a:r>
                        <a:rPr b="1" lang="en-US" sz="1200" u="none" cap="none" strike="noStrike">
                          <a:solidFill>
                            <a:schemeClr val="dk2"/>
                          </a:solidFill>
                          <a:latin typeface="Raleway Thin"/>
                          <a:ea typeface="Raleway Thin"/>
                          <a:cs typeface="Raleway Thin"/>
                          <a:sym typeface="Raleway Thin"/>
                        </a:rPr>
                        <a:t>+1.78</a:t>
                      </a:r>
                      <a:r>
                        <a:rPr b="1" baseline="30000" lang="en-US" sz="1200" u="none" cap="none" strike="noStrike">
                          <a:solidFill>
                            <a:schemeClr val="dk2"/>
                          </a:solidFill>
                          <a:latin typeface="Raleway Thin"/>
                          <a:ea typeface="Raleway Thin"/>
                          <a:cs typeface="Raleway Thin"/>
                          <a:sym typeface="Raleway Thin"/>
                        </a:rPr>
                        <a:t>3</a:t>
                      </a:r>
                      <a:endParaRPr b="1" sz="12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200"/>
                        <a:buFont typeface="Raleway Thin"/>
                        <a:buNone/>
                      </a:pPr>
                      <a:r>
                        <a:rPr lang="en-US" sz="1200" u="none" cap="none" strike="noStrike">
                          <a:solidFill>
                            <a:schemeClr val="dk2"/>
                          </a:solidFill>
                          <a:latin typeface="Raleway Thin"/>
                          <a:ea typeface="Raleway Thin"/>
                          <a:cs typeface="Raleway Thin"/>
                          <a:sym typeface="Raleway Thin"/>
                        </a:rPr>
                        <a:t>Phone and Internet</a:t>
                      </a:r>
                      <a:endParaRPr sz="12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200"/>
                        <a:buFont typeface="Raleway Thin"/>
                        <a:buNone/>
                      </a:pPr>
                      <a:r>
                        <a:rPr lang="en-US" sz="1200" u="none" cap="none" strike="noStrike">
                          <a:solidFill>
                            <a:schemeClr val="dk2"/>
                          </a:solidFill>
                          <a:latin typeface="Raleway Thin"/>
                          <a:ea typeface="Raleway Thin"/>
                          <a:cs typeface="Raleway Thin"/>
                          <a:sym typeface="Raleway Thin"/>
                        </a:rPr>
                        <a:t> $         155.96</a:t>
                      </a:r>
                      <a:endParaRPr sz="12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200"/>
                        <a:buFont typeface="Raleway Thin"/>
                        <a:buNone/>
                      </a:pPr>
                      <a:r>
                        <a:rPr lang="en-US" sz="1200" u="none" cap="none" strike="noStrike">
                          <a:solidFill>
                            <a:schemeClr val="dk2"/>
                          </a:solidFill>
                          <a:latin typeface="Raleway Thin"/>
                          <a:ea typeface="Raleway Thin"/>
                          <a:cs typeface="Raleway Thin"/>
                          <a:sym typeface="Raleway Thin"/>
                        </a:rPr>
                        <a:t> $     158.74</a:t>
                      </a:r>
                      <a:endParaRPr sz="12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200"/>
                        <a:buFont typeface="Raleway Thin"/>
                        <a:buNone/>
                      </a:pPr>
                      <a:r>
                        <a:rPr lang="en-US" sz="1200" u="none" cap="none" strike="noStrike">
                          <a:solidFill>
                            <a:schemeClr val="dk2"/>
                          </a:solidFill>
                          <a:latin typeface="Raleway Thin"/>
                          <a:ea typeface="Raleway Thin"/>
                          <a:cs typeface="Raleway Thin"/>
                          <a:sym typeface="Raleway Thin"/>
                        </a:rPr>
                        <a:t>$     161.56</a:t>
                      </a:r>
                      <a:endParaRPr sz="12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200"/>
                        <a:buFont typeface="Raleway Thin"/>
                        <a:buNone/>
                      </a:pPr>
                      <a:r>
                        <a:rPr lang="en-US" sz="1200" u="none" cap="none" strike="noStrike">
                          <a:solidFill>
                            <a:schemeClr val="dk2"/>
                          </a:solidFill>
                          <a:latin typeface="Raleway Thin"/>
                          <a:ea typeface="Raleway Thin"/>
                          <a:cs typeface="Raleway Thin"/>
                          <a:sym typeface="Raleway Thin"/>
                        </a:rPr>
                        <a:t>$     164.44</a:t>
                      </a:r>
                      <a:endParaRPr sz="1200" u="none" cap="none" strike="noStrike">
                        <a:solidFill>
                          <a:schemeClr val="dk2"/>
                        </a:solidFill>
                        <a:latin typeface="Raleway Thin"/>
                        <a:ea typeface="Raleway Thin"/>
                        <a:cs typeface="Raleway Thin"/>
                        <a:sym typeface="Raleway Thin"/>
                      </a:endParaRPr>
                    </a:p>
                  </a:txBody>
                  <a:tcPr marT="91425" marB="91425" marR="91425" marL="91425"/>
                </a:tc>
              </a:tr>
              <a:tr h="506400">
                <a:tc>
                  <a:txBody>
                    <a:bodyPr/>
                    <a:lstStyle/>
                    <a:p>
                      <a:pPr indent="0" lvl="0" marL="0" marR="0" rtl="0" algn="l">
                        <a:lnSpc>
                          <a:spcPct val="100000"/>
                        </a:lnSpc>
                        <a:spcBef>
                          <a:spcPts val="0"/>
                        </a:spcBef>
                        <a:spcAft>
                          <a:spcPts val="0"/>
                        </a:spcAft>
                        <a:buClr>
                          <a:schemeClr val="dk1"/>
                        </a:buClr>
                        <a:buSzPts val="1200"/>
                        <a:buFont typeface="Calibri"/>
                        <a:buNone/>
                      </a:pPr>
                      <a:r>
                        <a:t/>
                      </a:r>
                      <a:endParaRPr b="1" sz="12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200"/>
                        <a:buFont typeface="Raleway Thin"/>
                        <a:buNone/>
                      </a:pPr>
                      <a:r>
                        <a:rPr b="1" lang="en-US" sz="1200" u="none" cap="none" strike="noStrike">
                          <a:solidFill>
                            <a:schemeClr val="dk2"/>
                          </a:solidFill>
                          <a:latin typeface="Raleway Thin"/>
                          <a:ea typeface="Raleway Thin"/>
                          <a:cs typeface="Raleway Thin"/>
                          <a:sym typeface="Raleway Thin"/>
                        </a:rPr>
                        <a:t>Average monthly incomes</a:t>
                      </a:r>
                      <a:endParaRPr b="1" sz="12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1"/>
                        </a:buClr>
                        <a:buSzPts val="1200"/>
                        <a:buFont typeface="Calibri"/>
                        <a:buNone/>
                      </a:pPr>
                      <a:r>
                        <a:t/>
                      </a:r>
                      <a:endParaRPr sz="12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1"/>
                        </a:buClr>
                        <a:buSzPts val="1200"/>
                        <a:buFont typeface="Calibri"/>
                        <a:buNone/>
                      </a:pPr>
                      <a:r>
                        <a:t/>
                      </a:r>
                      <a:endParaRPr sz="12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1"/>
                        </a:buClr>
                        <a:buSzPts val="1200"/>
                        <a:buFont typeface="Calibri"/>
                        <a:buNone/>
                      </a:pPr>
                      <a:r>
                        <a:t/>
                      </a:r>
                      <a:endParaRPr sz="12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1"/>
                        </a:buClr>
                        <a:buSzPts val="1200"/>
                        <a:buFont typeface="Calibri"/>
                        <a:buNone/>
                      </a:pPr>
                      <a:r>
                        <a:t/>
                      </a:r>
                      <a:endParaRPr sz="1200" u="none" cap="none" strike="noStrike">
                        <a:solidFill>
                          <a:schemeClr val="dk2"/>
                        </a:solidFill>
                        <a:latin typeface="Raleway Thin"/>
                        <a:ea typeface="Raleway Thin"/>
                        <a:cs typeface="Raleway Thin"/>
                        <a:sym typeface="Raleway Thin"/>
                      </a:endParaRPr>
                    </a:p>
                  </a:txBody>
                  <a:tcPr marT="91425" marB="91425" marR="91425" marL="91425"/>
                </a:tc>
              </a:tr>
              <a:tr h="506400">
                <a:tc>
                  <a:txBody>
                    <a:bodyPr/>
                    <a:lstStyle/>
                    <a:p>
                      <a:pPr indent="0" lvl="0" marL="0" marR="0" rtl="0" algn="l">
                        <a:lnSpc>
                          <a:spcPct val="100000"/>
                        </a:lnSpc>
                        <a:spcBef>
                          <a:spcPts val="0"/>
                        </a:spcBef>
                        <a:spcAft>
                          <a:spcPts val="0"/>
                        </a:spcAft>
                        <a:buClr>
                          <a:schemeClr val="dk2"/>
                        </a:buClr>
                        <a:buSzPts val="1200"/>
                        <a:buFont typeface="Raleway Thin"/>
                        <a:buNone/>
                      </a:pPr>
                      <a:r>
                        <a:rPr b="1" lang="en-US" sz="1200" u="none" cap="none" strike="noStrike">
                          <a:solidFill>
                            <a:schemeClr val="dk2"/>
                          </a:solidFill>
                          <a:latin typeface="Raleway Thin"/>
                          <a:ea typeface="Raleway Thin"/>
                          <a:cs typeface="Raleway Thin"/>
                          <a:sym typeface="Raleway Thin"/>
                        </a:rPr>
                        <a:t>+1.78</a:t>
                      </a:r>
                      <a:r>
                        <a:rPr b="1" baseline="30000" lang="en-US" sz="1200" u="none" cap="none" strike="noStrike">
                          <a:solidFill>
                            <a:schemeClr val="dk2"/>
                          </a:solidFill>
                          <a:latin typeface="Raleway Thin"/>
                          <a:ea typeface="Raleway Thin"/>
                          <a:cs typeface="Raleway Thin"/>
                          <a:sym typeface="Raleway Thin"/>
                        </a:rPr>
                        <a:t>3 </a:t>
                      </a:r>
                      <a:endParaRPr b="1" sz="12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200"/>
                        <a:buFont typeface="Raleway Thin"/>
                        <a:buNone/>
                      </a:pPr>
                      <a:r>
                        <a:rPr lang="en-US" sz="1200" u="none" cap="none" strike="noStrike">
                          <a:solidFill>
                            <a:schemeClr val="dk2"/>
                          </a:solidFill>
                          <a:latin typeface="Raleway Thin"/>
                          <a:ea typeface="Raleway Thin"/>
                          <a:cs typeface="Raleway Thin"/>
                          <a:sym typeface="Raleway Thin"/>
                        </a:rPr>
                        <a:t>Median Monthly income (TO)</a:t>
                      </a:r>
                      <a:endParaRPr sz="12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200"/>
                        <a:buFont typeface="Raleway Thin"/>
                        <a:buNone/>
                      </a:pPr>
                      <a:r>
                        <a:rPr lang="en-US" sz="1200" u="none" cap="none" strike="noStrike">
                          <a:solidFill>
                            <a:schemeClr val="dk2"/>
                          </a:solidFill>
                          <a:latin typeface="Raleway Thin"/>
                          <a:ea typeface="Raleway Thin"/>
                          <a:cs typeface="Raleway Thin"/>
                          <a:sym typeface="Raleway Thin"/>
                        </a:rPr>
                        <a:t> $     3,355.33</a:t>
                      </a:r>
                      <a:r>
                        <a:rPr baseline="30000" lang="en-US" sz="1200" u="none" cap="none" strike="noStrike">
                          <a:solidFill>
                            <a:schemeClr val="dk2"/>
                          </a:solidFill>
                          <a:latin typeface="Raleway Thin"/>
                          <a:ea typeface="Raleway Thin"/>
                          <a:cs typeface="Raleway Thin"/>
                          <a:sym typeface="Raleway Thin"/>
                        </a:rPr>
                        <a:t>8</a:t>
                      </a:r>
                      <a:endParaRPr baseline="30000" sz="12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200"/>
                        <a:buFont typeface="Raleway Thin"/>
                        <a:buNone/>
                      </a:pPr>
                      <a:r>
                        <a:rPr lang="en-US" sz="1200" u="none" cap="none" strike="noStrike">
                          <a:solidFill>
                            <a:schemeClr val="dk2"/>
                          </a:solidFill>
                          <a:latin typeface="Raleway Thin"/>
                          <a:ea typeface="Raleway Thin"/>
                          <a:cs typeface="Raleway Thin"/>
                          <a:sym typeface="Raleway Thin"/>
                        </a:rPr>
                        <a:t> $  3,415.05</a:t>
                      </a:r>
                      <a:endParaRPr sz="12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200"/>
                        <a:buFont typeface="Raleway Thin"/>
                        <a:buNone/>
                      </a:pPr>
                      <a:r>
                        <a:rPr lang="en-US" sz="1200" u="none" cap="none" strike="noStrike">
                          <a:solidFill>
                            <a:schemeClr val="dk2"/>
                          </a:solidFill>
                          <a:latin typeface="Raleway Thin"/>
                          <a:ea typeface="Raleway Thin"/>
                          <a:cs typeface="Raleway Thin"/>
                          <a:sym typeface="Raleway Thin"/>
                        </a:rPr>
                        <a:t> $  3,475.84</a:t>
                      </a:r>
                      <a:endParaRPr sz="12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200"/>
                        <a:buFont typeface="Raleway Thin"/>
                        <a:buNone/>
                      </a:pPr>
                      <a:r>
                        <a:rPr lang="en-US" sz="1200" u="none" cap="none" strike="noStrike">
                          <a:solidFill>
                            <a:schemeClr val="dk2"/>
                          </a:solidFill>
                          <a:latin typeface="Raleway Thin"/>
                          <a:ea typeface="Raleway Thin"/>
                          <a:cs typeface="Raleway Thin"/>
                          <a:sym typeface="Raleway Thin"/>
                        </a:rPr>
                        <a:t> $  3,537.71</a:t>
                      </a:r>
                      <a:endParaRPr sz="1200" u="none" cap="none" strike="noStrike">
                        <a:solidFill>
                          <a:schemeClr val="dk2"/>
                        </a:solidFill>
                        <a:latin typeface="Raleway Thin"/>
                        <a:ea typeface="Raleway Thin"/>
                        <a:cs typeface="Raleway Thin"/>
                        <a:sym typeface="Raleway Thin"/>
                      </a:endParaRPr>
                    </a:p>
                  </a:txBody>
                  <a:tcPr marT="91425" marB="91425" marR="91425" marL="91425"/>
                </a:tc>
              </a:tr>
              <a:tr h="675225">
                <a:tc>
                  <a:txBody>
                    <a:bodyPr/>
                    <a:lstStyle/>
                    <a:p>
                      <a:pPr indent="0" lvl="0" marL="0" marR="0" rtl="0" algn="l">
                        <a:lnSpc>
                          <a:spcPct val="100000"/>
                        </a:lnSpc>
                        <a:spcBef>
                          <a:spcPts val="0"/>
                        </a:spcBef>
                        <a:spcAft>
                          <a:spcPts val="0"/>
                        </a:spcAft>
                        <a:buClr>
                          <a:schemeClr val="dk2"/>
                        </a:buClr>
                        <a:buSzPts val="1200"/>
                        <a:buFont typeface="Raleway Thin"/>
                        <a:buNone/>
                      </a:pPr>
                      <a:r>
                        <a:rPr b="1" lang="en-US" sz="1200" u="none" cap="none" strike="noStrike">
                          <a:solidFill>
                            <a:schemeClr val="dk2"/>
                          </a:solidFill>
                          <a:latin typeface="Raleway Thin"/>
                          <a:ea typeface="Raleway Thin"/>
                          <a:cs typeface="Raleway Thin"/>
                          <a:sym typeface="Raleway Thin"/>
                        </a:rPr>
                        <a:t>+1 + TUF</a:t>
                      </a:r>
                      <a:r>
                        <a:rPr b="1" baseline="30000" lang="en-US" sz="1200" u="none" cap="none" strike="noStrike">
                          <a:solidFill>
                            <a:schemeClr val="dk2"/>
                          </a:solidFill>
                          <a:latin typeface="Raleway Thin"/>
                          <a:ea typeface="Raleway Thin"/>
                          <a:cs typeface="Raleway Thin"/>
                          <a:sym typeface="Raleway Thin"/>
                        </a:rPr>
                        <a:t>5</a:t>
                      </a:r>
                      <a:endParaRPr b="1" baseline="30000" sz="12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200"/>
                        <a:buFont typeface="Raleway Thin"/>
                        <a:buNone/>
                      </a:pPr>
                      <a:r>
                        <a:rPr lang="en-US" sz="1200" u="none" cap="none" strike="noStrike">
                          <a:solidFill>
                            <a:schemeClr val="dk2"/>
                          </a:solidFill>
                          <a:latin typeface="Raleway Thin"/>
                          <a:ea typeface="Raleway Thin"/>
                          <a:cs typeface="Raleway Thin"/>
                          <a:sym typeface="Raleway Thin"/>
                        </a:rPr>
                        <a:t>Base UofT Funding Package (with the Top Up Fund)</a:t>
                      </a:r>
                      <a:endParaRPr sz="12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200"/>
                        <a:buFont typeface="Raleway Thin"/>
                        <a:buNone/>
                      </a:pPr>
                      <a:r>
                        <a:rPr lang="en-US" sz="1200" u="none" cap="none" strike="noStrike">
                          <a:solidFill>
                            <a:schemeClr val="dk2"/>
                          </a:solidFill>
                          <a:latin typeface="Raleway Thin"/>
                          <a:ea typeface="Raleway Thin"/>
                          <a:cs typeface="Raleway Thin"/>
                          <a:sym typeface="Raleway Thin"/>
                        </a:rPr>
                        <a:t> $     1,510.27</a:t>
                      </a:r>
                      <a:r>
                        <a:rPr baseline="30000" lang="en-US" sz="1200" u="none" cap="none" strike="noStrike">
                          <a:solidFill>
                            <a:schemeClr val="dk2"/>
                          </a:solidFill>
                          <a:latin typeface="Raleway Thin"/>
                          <a:ea typeface="Raleway Thin"/>
                          <a:cs typeface="Raleway Thin"/>
                          <a:sym typeface="Raleway Thin"/>
                        </a:rPr>
                        <a:t>9</a:t>
                      </a:r>
                      <a:endParaRPr baseline="30000" sz="12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200"/>
                        <a:buFont typeface="Raleway Thin"/>
                        <a:buNone/>
                      </a:pPr>
                      <a:r>
                        <a:rPr lang="en-US" sz="1200" u="none" cap="none" strike="noStrike">
                          <a:solidFill>
                            <a:schemeClr val="dk2"/>
                          </a:solidFill>
                          <a:latin typeface="Raleway Thin"/>
                          <a:ea typeface="Raleway Thin"/>
                          <a:cs typeface="Raleway Thin"/>
                          <a:sym typeface="Raleway Thin"/>
                        </a:rPr>
                        <a:t> $  1,558.87</a:t>
                      </a:r>
                      <a:endParaRPr sz="12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200"/>
                        <a:buFont typeface="Raleway Thin"/>
                        <a:buNone/>
                      </a:pPr>
                      <a:r>
                        <a:rPr lang="en-US" sz="1200" u="none" cap="none" strike="noStrike">
                          <a:solidFill>
                            <a:schemeClr val="dk2"/>
                          </a:solidFill>
                          <a:latin typeface="Raleway Thin"/>
                          <a:ea typeface="Raleway Thin"/>
                          <a:cs typeface="Raleway Thin"/>
                          <a:sym typeface="Raleway Thin"/>
                        </a:rPr>
                        <a:t> $  1,607.54</a:t>
                      </a:r>
                      <a:endParaRPr sz="12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200"/>
                        <a:buFont typeface="Raleway Thin"/>
                        <a:buNone/>
                      </a:pPr>
                      <a:r>
                        <a:rPr lang="en-US" sz="1200" u="none" cap="none" strike="noStrike">
                          <a:solidFill>
                            <a:schemeClr val="dk2"/>
                          </a:solidFill>
                          <a:latin typeface="Raleway Thin"/>
                          <a:ea typeface="Raleway Thin"/>
                          <a:cs typeface="Raleway Thin"/>
                          <a:sym typeface="Raleway Thin"/>
                        </a:rPr>
                        <a:t> $  1,656.28</a:t>
                      </a:r>
                      <a:endParaRPr sz="1200" u="none" cap="none" strike="noStrike">
                        <a:solidFill>
                          <a:schemeClr val="dk2"/>
                        </a:solidFill>
                        <a:latin typeface="Raleway Thin"/>
                        <a:ea typeface="Raleway Thin"/>
                        <a:cs typeface="Raleway Thin"/>
                        <a:sym typeface="Raleway Thin"/>
                      </a:endParaRPr>
                    </a:p>
                  </a:txBody>
                  <a:tcPr marT="91425" marB="91425" marR="91425" marL="91425"/>
                </a:tc>
              </a:tr>
              <a:tr h="687650">
                <a:tc>
                  <a:txBody>
                    <a:bodyPr/>
                    <a:lstStyle/>
                    <a:p>
                      <a:pPr indent="0" lvl="0" marL="0" marR="0" rtl="0" algn="l">
                        <a:lnSpc>
                          <a:spcPct val="100000"/>
                        </a:lnSpc>
                        <a:spcBef>
                          <a:spcPts val="0"/>
                        </a:spcBef>
                        <a:spcAft>
                          <a:spcPts val="0"/>
                        </a:spcAft>
                        <a:buClr>
                          <a:schemeClr val="dk2"/>
                        </a:buClr>
                        <a:buSzPts val="1200"/>
                        <a:buFont typeface="Raleway Thin"/>
                        <a:buNone/>
                      </a:pPr>
                      <a:r>
                        <a:rPr b="1" lang="en-US" sz="1200" u="none" cap="none" strike="noStrike">
                          <a:solidFill>
                            <a:schemeClr val="dk2"/>
                          </a:solidFill>
                          <a:latin typeface="Raleway Thin"/>
                          <a:ea typeface="Raleway Thin"/>
                          <a:cs typeface="Raleway Thin"/>
                          <a:sym typeface="Raleway Thin"/>
                        </a:rPr>
                        <a:t>+1</a:t>
                      </a:r>
                      <a:r>
                        <a:rPr b="1" baseline="30000" lang="en-US" sz="1200" u="none" cap="none" strike="noStrike">
                          <a:solidFill>
                            <a:schemeClr val="dk2"/>
                          </a:solidFill>
                          <a:latin typeface="Raleway Thin"/>
                          <a:ea typeface="Raleway Thin"/>
                          <a:cs typeface="Raleway Thin"/>
                          <a:sym typeface="Raleway Thin"/>
                        </a:rPr>
                        <a:t>6</a:t>
                      </a:r>
                      <a:endParaRPr b="1" baseline="30000" sz="12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200"/>
                        <a:buFont typeface="Raleway Thin"/>
                        <a:buNone/>
                      </a:pPr>
                      <a:r>
                        <a:rPr lang="en-US" sz="1200" u="none" cap="none" strike="noStrike">
                          <a:solidFill>
                            <a:schemeClr val="dk2"/>
                          </a:solidFill>
                          <a:latin typeface="Raleway Thin"/>
                          <a:ea typeface="Raleway Thin"/>
                          <a:cs typeface="Raleway Thin"/>
                          <a:sym typeface="Raleway Thin"/>
                        </a:rPr>
                        <a:t>UofT Funding Package with major external award</a:t>
                      </a:r>
                      <a:endParaRPr sz="12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200"/>
                        <a:buFont typeface="Raleway Thin"/>
                        <a:buNone/>
                      </a:pPr>
                      <a:r>
                        <a:rPr lang="en-US" sz="1200" u="none" cap="none" strike="noStrike">
                          <a:solidFill>
                            <a:schemeClr val="dk2"/>
                          </a:solidFill>
                          <a:latin typeface="Raleway Thin"/>
                          <a:ea typeface="Raleway Thin"/>
                          <a:cs typeface="Raleway Thin"/>
                          <a:sym typeface="Raleway Thin"/>
                        </a:rPr>
                        <a:t> $     2,360.27</a:t>
                      </a:r>
                      <a:endParaRPr baseline="30000" sz="12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200"/>
                        <a:buFont typeface="Raleway Thin"/>
                        <a:buNone/>
                      </a:pPr>
                      <a:r>
                        <a:rPr lang="en-US" sz="1200" u="none" cap="none" strike="noStrike">
                          <a:solidFill>
                            <a:schemeClr val="dk2"/>
                          </a:solidFill>
                          <a:latin typeface="Raleway Thin"/>
                          <a:ea typeface="Raleway Thin"/>
                          <a:cs typeface="Raleway Thin"/>
                          <a:sym typeface="Raleway Thin"/>
                        </a:rPr>
                        <a:t> $  2,367.20</a:t>
                      </a:r>
                      <a:endParaRPr sz="12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200"/>
                        <a:buFont typeface="Raleway Thin"/>
                        <a:buNone/>
                      </a:pPr>
                      <a:r>
                        <a:rPr lang="en-US" sz="1200" u="none" cap="none" strike="noStrike">
                          <a:solidFill>
                            <a:schemeClr val="dk2"/>
                          </a:solidFill>
                          <a:latin typeface="Raleway Thin"/>
                          <a:ea typeface="Raleway Thin"/>
                          <a:cs typeface="Raleway Thin"/>
                          <a:sym typeface="Raleway Thin"/>
                        </a:rPr>
                        <a:t> $  2,374.21</a:t>
                      </a:r>
                      <a:endParaRPr sz="12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200"/>
                        <a:buFont typeface="Raleway Thin"/>
                        <a:buNone/>
                      </a:pPr>
                      <a:r>
                        <a:rPr lang="en-US" sz="1200" u="none" cap="none" strike="noStrike">
                          <a:solidFill>
                            <a:schemeClr val="dk2"/>
                          </a:solidFill>
                          <a:latin typeface="Raleway Thin"/>
                          <a:ea typeface="Raleway Thin"/>
                          <a:cs typeface="Raleway Thin"/>
                          <a:sym typeface="Raleway Thin"/>
                        </a:rPr>
                        <a:t> $  2,381.28</a:t>
                      </a:r>
                      <a:endParaRPr sz="1200" u="none" cap="none" strike="noStrike">
                        <a:solidFill>
                          <a:schemeClr val="dk2"/>
                        </a:solidFill>
                        <a:latin typeface="Raleway Thin"/>
                        <a:ea typeface="Raleway Thin"/>
                        <a:cs typeface="Raleway Thin"/>
                        <a:sym typeface="Raleway Thin"/>
                      </a:endParaRPr>
                    </a:p>
                  </a:txBody>
                  <a:tcPr marT="91425" marB="91425" marR="91425" marL="91425"/>
                </a:tc>
              </a:tr>
              <a:tr h="675225">
                <a:tc>
                  <a:txBody>
                    <a:bodyPr/>
                    <a:lstStyle/>
                    <a:p>
                      <a:pPr indent="0" lvl="0" marL="0" marR="0" rtl="0" algn="l">
                        <a:lnSpc>
                          <a:spcPct val="100000"/>
                        </a:lnSpc>
                        <a:spcBef>
                          <a:spcPts val="0"/>
                        </a:spcBef>
                        <a:spcAft>
                          <a:spcPts val="0"/>
                        </a:spcAft>
                        <a:buClr>
                          <a:schemeClr val="dk2"/>
                        </a:buClr>
                        <a:buSzPts val="1200"/>
                        <a:buFont typeface="Raleway Thin"/>
                        <a:buNone/>
                      </a:pPr>
                      <a:r>
                        <a:rPr b="1" lang="en-US" sz="1200" u="none" cap="none" strike="noStrike">
                          <a:solidFill>
                            <a:schemeClr val="dk2"/>
                          </a:solidFill>
                          <a:latin typeface="Raleway Thin"/>
                          <a:ea typeface="Raleway Thin"/>
                          <a:cs typeface="Raleway Thin"/>
                          <a:sym typeface="Raleway Thin"/>
                        </a:rPr>
                        <a:t>+1.78</a:t>
                      </a:r>
                      <a:r>
                        <a:rPr b="1" baseline="30000" lang="en-US" sz="1200" u="none" cap="none" strike="noStrike">
                          <a:solidFill>
                            <a:schemeClr val="dk2"/>
                          </a:solidFill>
                          <a:latin typeface="Raleway Thin"/>
                          <a:ea typeface="Raleway Thin"/>
                          <a:cs typeface="Raleway Thin"/>
                          <a:sym typeface="Raleway Thin"/>
                        </a:rPr>
                        <a:t>3</a:t>
                      </a:r>
                      <a:endParaRPr b="1" sz="12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200"/>
                        <a:buFont typeface="Raleway Thin"/>
                        <a:buNone/>
                      </a:pPr>
                      <a:r>
                        <a:rPr lang="en-US" sz="1200" u="none" cap="none" strike="noStrike">
                          <a:solidFill>
                            <a:schemeClr val="dk2"/>
                          </a:solidFill>
                          <a:latin typeface="Raleway Thin"/>
                          <a:ea typeface="Raleway Thin"/>
                          <a:cs typeface="Raleway Thin"/>
                          <a:sym typeface="Raleway Thin"/>
                        </a:rPr>
                        <a:t>Toronto Poverty Line (half of median income)</a:t>
                      </a:r>
                      <a:r>
                        <a:rPr baseline="30000" lang="en-US" sz="1200" u="none" cap="none" strike="noStrike">
                          <a:solidFill>
                            <a:schemeClr val="dk2"/>
                          </a:solidFill>
                          <a:latin typeface="Raleway Thin"/>
                          <a:ea typeface="Raleway Thin"/>
                          <a:cs typeface="Raleway Thin"/>
                          <a:sym typeface="Raleway Thin"/>
                        </a:rPr>
                        <a:t>7</a:t>
                      </a:r>
                      <a:endParaRPr baseline="30000" sz="12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200"/>
                        <a:buFont typeface="Raleway Thin"/>
                        <a:buNone/>
                      </a:pPr>
                      <a:r>
                        <a:rPr lang="en-US" sz="1200" u="none" cap="none" strike="noStrike">
                          <a:solidFill>
                            <a:schemeClr val="dk2"/>
                          </a:solidFill>
                          <a:latin typeface="Raleway Thin"/>
                          <a:ea typeface="Raleway Thin"/>
                          <a:cs typeface="Raleway Thin"/>
                          <a:sym typeface="Raleway Thin"/>
                        </a:rPr>
                        <a:t> $     1,677.67</a:t>
                      </a:r>
                      <a:endParaRPr sz="12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200"/>
                        <a:buFont typeface="Raleway Thin"/>
                        <a:buNone/>
                      </a:pPr>
                      <a:r>
                        <a:rPr lang="en-US" sz="1200" u="none" cap="none" strike="noStrike">
                          <a:solidFill>
                            <a:schemeClr val="dk2"/>
                          </a:solidFill>
                          <a:latin typeface="Raleway Thin"/>
                          <a:ea typeface="Raleway Thin"/>
                          <a:cs typeface="Raleway Thin"/>
                          <a:sym typeface="Raleway Thin"/>
                        </a:rPr>
                        <a:t> $  1,709.21</a:t>
                      </a:r>
                      <a:endParaRPr sz="12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200"/>
                        <a:buFont typeface="Raleway Thin"/>
                        <a:buNone/>
                      </a:pPr>
                      <a:r>
                        <a:rPr lang="en-US" sz="1200" u="none" cap="none" strike="noStrike">
                          <a:solidFill>
                            <a:schemeClr val="dk2"/>
                          </a:solidFill>
                          <a:latin typeface="Raleway Thin"/>
                          <a:ea typeface="Raleway Thin"/>
                          <a:cs typeface="Raleway Thin"/>
                          <a:sym typeface="Raleway Thin"/>
                        </a:rPr>
                        <a:t> $  1,741.34</a:t>
                      </a:r>
                      <a:endParaRPr sz="1200" u="none" cap="none" strike="noStrike">
                        <a:solidFill>
                          <a:schemeClr val="dk2"/>
                        </a:solidFill>
                        <a:latin typeface="Raleway Thin"/>
                        <a:ea typeface="Raleway Thin"/>
                        <a:cs typeface="Raleway Thin"/>
                        <a:sym typeface="Raleway Thin"/>
                      </a:endParaRPr>
                    </a:p>
                  </a:txBody>
                  <a:tcPr marT="91425" marB="91425" marR="91425" marL="91425"/>
                </a:tc>
                <a:tc>
                  <a:txBody>
                    <a:bodyPr/>
                    <a:lstStyle/>
                    <a:p>
                      <a:pPr indent="0" lvl="0" marL="0" marR="0" rtl="0" algn="l">
                        <a:lnSpc>
                          <a:spcPct val="100000"/>
                        </a:lnSpc>
                        <a:spcBef>
                          <a:spcPts val="0"/>
                        </a:spcBef>
                        <a:spcAft>
                          <a:spcPts val="0"/>
                        </a:spcAft>
                        <a:buClr>
                          <a:schemeClr val="dk2"/>
                        </a:buClr>
                        <a:buSzPts val="1200"/>
                        <a:buFont typeface="Raleway Thin"/>
                        <a:buNone/>
                      </a:pPr>
                      <a:r>
                        <a:rPr lang="en-US" sz="1200" u="none" cap="none" strike="noStrike">
                          <a:solidFill>
                            <a:schemeClr val="dk2"/>
                          </a:solidFill>
                          <a:latin typeface="Raleway Thin"/>
                          <a:ea typeface="Raleway Thin"/>
                          <a:cs typeface="Raleway Thin"/>
                          <a:sym typeface="Raleway Thin"/>
                        </a:rPr>
                        <a:t> $  1,774.08</a:t>
                      </a:r>
                      <a:endParaRPr sz="1200" u="none" cap="none" strike="noStrike">
                        <a:solidFill>
                          <a:schemeClr val="dk2"/>
                        </a:solidFill>
                        <a:latin typeface="Raleway Thin"/>
                        <a:ea typeface="Raleway Thin"/>
                        <a:cs typeface="Raleway Thin"/>
                        <a:sym typeface="Raleway Thin"/>
                      </a:endParaRPr>
                    </a:p>
                  </a:txBody>
                  <a:tcPr marT="91425" marB="91425" marR="91425" marL="91425"/>
                </a:tc>
              </a:tr>
            </a:tbl>
          </a:graphicData>
        </a:graphic>
      </p:graphicFrame>
      <p:sp>
        <p:nvSpPr>
          <p:cNvPr id="237" name="Google Shape;237;p19"/>
          <p:cNvSpPr/>
          <p:nvPr/>
        </p:nvSpPr>
        <p:spPr>
          <a:xfrm>
            <a:off x="864007" y="109420"/>
            <a:ext cx="535114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Raleway Thin"/>
                <a:ea typeface="Raleway Thin"/>
                <a:cs typeface="Raleway Thin"/>
                <a:sym typeface="Raleway Thin"/>
              </a:rPr>
              <a:t>References for </a:t>
            </a:r>
            <a:r>
              <a:rPr b="0" i="0" lang="en-US" sz="2400" u="sng" cap="none" strike="noStrike">
                <a:solidFill>
                  <a:schemeClr val="hlink"/>
                </a:solidFill>
                <a:latin typeface="Raleway Thin"/>
                <a:ea typeface="Raleway Thin"/>
                <a:cs typeface="Raleway Thin"/>
                <a:sym typeface="Raleway Thin"/>
                <a:hlinkClick action="ppaction://hlinksldjump" r:id="rId3"/>
              </a:rPr>
              <a:t>costs of living figure</a:t>
            </a:r>
            <a:endParaRPr b="0" i="0" sz="2400" u="none" cap="none" strike="noStrike">
              <a:solidFill>
                <a:schemeClr val="dk1"/>
              </a:solidFill>
              <a:latin typeface="Raleway Thin"/>
              <a:ea typeface="Raleway Thin"/>
              <a:cs typeface="Raleway Thin"/>
              <a:sym typeface="Raleway Thin"/>
            </a:endParaRPr>
          </a:p>
        </p:txBody>
      </p:sp>
      <p:sp>
        <p:nvSpPr>
          <p:cNvPr id="238" name="Google Shape;238;p19"/>
          <p:cNvSpPr/>
          <p:nvPr/>
        </p:nvSpPr>
        <p:spPr>
          <a:xfrm>
            <a:off x="864007" y="6472671"/>
            <a:ext cx="328327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Raleway Thin"/>
                <a:ea typeface="Raleway Thin"/>
                <a:cs typeface="Raleway Thin"/>
                <a:sym typeface="Raleway Thin"/>
              </a:rPr>
              <a:t>Footnotes listed on </a:t>
            </a:r>
            <a:r>
              <a:rPr b="0" i="0" lang="en-US" sz="1800" u="sng" cap="none" strike="noStrike">
                <a:solidFill>
                  <a:schemeClr val="hlink"/>
                </a:solidFill>
                <a:latin typeface="Raleway Thin"/>
                <a:ea typeface="Raleway Thin"/>
                <a:cs typeface="Raleway Thin"/>
                <a:sym typeface="Raleway Thin"/>
                <a:hlinkClick action="ppaction://hlinksldjump" r:id="rId4"/>
              </a:rPr>
              <a:t>next slide</a:t>
            </a:r>
            <a:endParaRPr b="0" i="0" sz="1800" u="none" cap="none" strike="noStrike">
              <a:solidFill>
                <a:schemeClr val="dk1"/>
              </a:solidFill>
              <a:latin typeface="Raleway Thin"/>
              <a:ea typeface="Raleway Thin"/>
              <a:cs typeface="Raleway Thin"/>
              <a:sym typeface="Raleway Thin"/>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
          <p:cNvSpPr txBox="1"/>
          <p:nvPr>
            <p:ph type="title"/>
          </p:nvPr>
        </p:nvSpPr>
        <p:spPr>
          <a:xfrm>
            <a:off x="1280160" y="466343"/>
            <a:ext cx="9628632" cy="1362113"/>
          </a:xfrm>
          <a:prstGeom prst="rect">
            <a:avLst/>
          </a:prstGeom>
          <a:noFill/>
          <a:ln>
            <a:noFill/>
          </a:ln>
        </p:spPr>
        <p:txBody>
          <a:bodyPr anchorCtr="0" anchor="ctr" bIns="45700" lIns="91425" spcFirstLastPara="1" rIns="91425" wrap="square" tIns="45700">
            <a:normAutofit/>
          </a:bodyPr>
          <a:lstStyle/>
          <a:p>
            <a:pPr indent="0" lvl="0" marL="0" rtl="0" algn="l">
              <a:lnSpc>
                <a:spcPct val="95000"/>
              </a:lnSpc>
              <a:spcBef>
                <a:spcPts val="0"/>
              </a:spcBef>
              <a:spcAft>
                <a:spcPts val="0"/>
              </a:spcAft>
              <a:buClr>
                <a:schemeClr val="lt1"/>
              </a:buClr>
              <a:buSzPts val="4400"/>
              <a:buFont typeface="Raleway Thin"/>
              <a:buNone/>
            </a:pPr>
            <a:r>
              <a:rPr lang="en-US" sz="4400">
                <a:latin typeface="Raleway Thin"/>
                <a:ea typeface="Raleway Thin"/>
                <a:cs typeface="Raleway Thin"/>
                <a:sym typeface="Raleway Thin"/>
              </a:rPr>
              <a:t>What is Bill 124?</a:t>
            </a:r>
            <a:endParaRPr sz="4400">
              <a:latin typeface="Raleway Thin"/>
              <a:ea typeface="Raleway Thin"/>
              <a:cs typeface="Raleway Thin"/>
              <a:sym typeface="Raleway Thin"/>
            </a:endParaRPr>
          </a:p>
        </p:txBody>
      </p:sp>
      <p:sp>
        <p:nvSpPr>
          <p:cNvPr id="107" name="Google Shape;107;p2"/>
          <p:cNvSpPr txBox="1"/>
          <p:nvPr>
            <p:ph idx="1" type="body"/>
          </p:nvPr>
        </p:nvSpPr>
        <p:spPr>
          <a:xfrm>
            <a:off x="704149" y="2716350"/>
            <a:ext cx="8034600" cy="3986100"/>
          </a:xfrm>
          <a:prstGeom prst="rect">
            <a:avLst/>
          </a:prstGeom>
          <a:noFill/>
          <a:ln>
            <a:noFill/>
          </a:ln>
        </p:spPr>
        <p:txBody>
          <a:bodyPr anchorCtr="0" anchor="t" bIns="45700" lIns="91425" spcFirstLastPara="1" rIns="91425" wrap="square" tIns="45700">
            <a:normAutofit/>
          </a:bodyPr>
          <a:lstStyle/>
          <a:p>
            <a:pPr indent="-457200" lvl="0" marL="527050" rtl="0" algn="l">
              <a:lnSpc>
                <a:spcPct val="90000"/>
              </a:lnSpc>
              <a:spcBef>
                <a:spcPts val="0"/>
              </a:spcBef>
              <a:spcAft>
                <a:spcPts val="0"/>
              </a:spcAft>
              <a:buClr>
                <a:schemeClr val="dk1"/>
              </a:buClr>
              <a:buSzPts val="2500"/>
              <a:buFont typeface="Arial"/>
              <a:buChar char="•"/>
            </a:pPr>
            <a:r>
              <a:rPr b="1" lang="en-US" sz="2800">
                <a:latin typeface="Raleway"/>
                <a:ea typeface="Raleway"/>
                <a:cs typeface="Raleway"/>
                <a:sym typeface="Raleway"/>
              </a:rPr>
              <a:t>Austerity legislation</a:t>
            </a:r>
            <a:r>
              <a:rPr lang="en-US" sz="2800">
                <a:solidFill>
                  <a:schemeClr val="dk1"/>
                </a:solidFill>
                <a:latin typeface="Raleway Thin"/>
                <a:ea typeface="Raleway Thin"/>
                <a:cs typeface="Raleway Thin"/>
                <a:sym typeface="Raleway Thin"/>
              </a:rPr>
              <a:t> introduced by Peter Bethlenfalvy, President of the Treasury Board</a:t>
            </a:r>
            <a:endParaRPr/>
          </a:p>
          <a:p>
            <a:pPr indent="-457200" lvl="0" marL="527050" rtl="0" algn="l">
              <a:lnSpc>
                <a:spcPct val="90000"/>
              </a:lnSpc>
              <a:spcBef>
                <a:spcPts val="0"/>
              </a:spcBef>
              <a:spcAft>
                <a:spcPts val="0"/>
              </a:spcAft>
              <a:buClr>
                <a:schemeClr val="dk1"/>
              </a:buClr>
              <a:buSzPts val="2500"/>
              <a:buFont typeface="Arial"/>
              <a:buChar char="•"/>
            </a:pPr>
            <a:r>
              <a:rPr lang="en-US" sz="2800">
                <a:latin typeface="Raleway Thin"/>
                <a:ea typeface="Raleway Thin"/>
                <a:cs typeface="Raleway Thin"/>
                <a:sym typeface="Raleway Thin"/>
              </a:rPr>
              <a:t>It was passed and received Royal Assent in November 2019</a:t>
            </a:r>
            <a:endParaRPr sz="2800">
              <a:latin typeface="Raleway Thin"/>
              <a:ea typeface="Raleway Thin"/>
              <a:cs typeface="Raleway Thin"/>
              <a:sym typeface="Raleway Thin"/>
            </a:endParaRPr>
          </a:p>
          <a:p>
            <a:pPr indent="-457200" lvl="0" marL="527050" rtl="0" algn="l">
              <a:lnSpc>
                <a:spcPct val="90000"/>
              </a:lnSpc>
              <a:spcBef>
                <a:spcPts val="0"/>
              </a:spcBef>
              <a:spcAft>
                <a:spcPts val="0"/>
              </a:spcAft>
              <a:buClr>
                <a:schemeClr val="dk1"/>
              </a:buClr>
              <a:buSzPts val="2500"/>
              <a:buFont typeface="Arial"/>
              <a:buChar char="•"/>
            </a:pPr>
            <a:r>
              <a:rPr b="1" lang="en-US" sz="2800">
                <a:latin typeface="Raleway"/>
                <a:ea typeface="Raleway"/>
                <a:cs typeface="Raleway"/>
                <a:sym typeface="Raleway"/>
              </a:rPr>
              <a:t>Long title:</a:t>
            </a:r>
            <a:r>
              <a:rPr lang="en-US" sz="2800">
                <a:solidFill>
                  <a:schemeClr val="dk1"/>
                </a:solidFill>
                <a:latin typeface="Raleway Thin"/>
                <a:ea typeface="Raleway Thin"/>
                <a:cs typeface="Raleway Thin"/>
                <a:sym typeface="Raleway Thin"/>
              </a:rPr>
              <a:t> </a:t>
            </a:r>
            <a:r>
              <a:rPr i="1" lang="en-US" sz="2800">
                <a:solidFill>
                  <a:schemeClr val="dk1"/>
                </a:solidFill>
                <a:latin typeface="Raleway Thin"/>
                <a:ea typeface="Raleway Thin"/>
                <a:cs typeface="Raleway Thin"/>
                <a:sym typeface="Raleway Thin"/>
              </a:rPr>
              <a:t>An Act to implement moderation measures in respect of compensation in Ontario’s public sector</a:t>
            </a:r>
            <a:endParaRPr sz="2800">
              <a:latin typeface="Raleway Thin"/>
              <a:ea typeface="Raleway Thin"/>
              <a:cs typeface="Raleway Thin"/>
              <a:sym typeface="Raleway Thin"/>
            </a:endParaRPr>
          </a:p>
          <a:p>
            <a:pPr indent="-457200" lvl="0" marL="527050" rtl="0" algn="l">
              <a:lnSpc>
                <a:spcPct val="90000"/>
              </a:lnSpc>
              <a:spcBef>
                <a:spcPts val="0"/>
              </a:spcBef>
              <a:spcAft>
                <a:spcPts val="0"/>
              </a:spcAft>
              <a:buClr>
                <a:schemeClr val="dk1"/>
              </a:buClr>
              <a:buSzPts val="2500"/>
              <a:buFont typeface="Arial"/>
              <a:buChar char="•"/>
            </a:pPr>
            <a:r>
              <a:rPr b="1" lang="en-US" sz="2800">
                <a:latin typeface="Raleway"/>
                <a:ea typeface="Raleway"/>
                <a:cs typeface="Raleway"/>
                <a:sym typeface="Raleway"/>
              </a:rPr>
              <a:t>Short title:</a:t>
            </a:r>
            <a:r>
              <a:rPr lang="en-US" sz="2800">
                <a:latin typeface="Raleway Thin"/>
                <a:ea typeface="Raleway Thin"/>
                <a:cs typeface="Raleway Thin"/>
                <a:sym typeface="Raleway Thin"/>
              </a:rPr>
              <a:t> </a:t>
            </a:r>
            <a:r>
              <a:rPr i="1" lang="en-US" sz="2800">
                <a:solidFill>
                  <a:schemeClr val="dk1"/>
                </a:solidFill>
                <a:latin typeface="Raleway Thin"/>
                <a:ea typeface="Raleway Thin"/>
                <a:cs typeface="Raleway Thin"/>
                <a:sym typeface="Raleway Thin"/>
              </a:rPr>
              <a:t>Protecting a sustainable public sector for future generations act</a:t>
            </a:r>
            <a:endParaRPr sz="2800">
              <a:latin typeface="Raleway Thin"/>
              <a:ea typeface="Raleway Thin"/>
              <a:cs typeface="Raleway Thin"/>
              <a:sym typeface="Raleway Thin"/>
            </a:endParaRPr>
          </a:p>
        </p:txBody>
      </p:sp>
      <p:pic>
        <p:nvPicPr>
          <p:cNvPr id="108" name="Google Shape;108;p2"/>
          <p:cNvPicPr preferRelativeResize="0"/>
          <p:nvPr/>
        </p:nvPicPr>
        <p:blipFill rotWithShape="1">
          <a:blip r:embed="rId3">
            <a:alphaModFix/>
          </a:blip>
          <a:srcRect b="0" l="0" r="0" t="0"/>
          <a:stretch/>
        </p:blipFill>
        <p:spPr>
          <a:xfrm>
            <a:off x="9261599" y="3139681"/>
            <a:ext cx="2333625" cy="21526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0"/>
          <p:cNvSpPr/>
          <p:nvPr/>
        </p:nvSpPr>
        <p:spPr>
          <a:xfrm>
            <a:off x="272375" y="880673"/>
            <a:ext cx="11439726" cy="5355312"/>
          </a:xfrm>
          <a:prstGeom prst="rect">
            <a:avLst/>
          </a:prstGeom>
          <a:noFill/>
          <a:ln>
            <a:noFill/>
          </a:ln>
        </p:spPr>
        <p:txBody>
          <a:bodyPr anchorCtr="0" anchor="t" bIns="45700" lIns="91425" spcFirstLastPara="1" rIns="91425" wrap="square" tIns="45700">
            <a:spAutoFit/>
          </a:bodyPr>
          <a:lstStyle/>
          <a:p>
            <a:pPr indent="-311150" lvl="0" marL="457200" marR="0" rtl="0" algn="l">
              <a:lnSpc>
                <a:spcPct val="100000"/>
              </a:lnSpc>
              <a:spcBef>
                <a:spcPts val="0"/>
              </a:spcBef>
              <a:spcAft>
                <a:spcPts val="0"/>
              </a:spcAft>
              <a:buClr>
                <a:schemeClr val="dk1"/>
              </a:buClr>
              <a:buSzPts val="1300"/>
              <a:buFont typeface="Raleway Thin"/>
              <a:buAutoNum type="arabicPeriod"/>
            </a:pPr>
            <a:r>
              <a:rPr b="0" i="0" lang="en-US" sz="1800" u="none" cap="none" strike="noStrike">
                <a:solidFill>
                  <a:schemeClr val="dk1"/>
                </a:solidFill>
                <a:latin typeface="Raleway Thin"/>
                <a:ea typeface="Raleway Thin"/>
                <a:cs typeface="Raleway Thin"/>
                <a:sym typeface="Raleway Thin"/>
              </a:rPr>
              <a:t>Lisa Xing. </a:t>
            </a:r>
            <a:r>
              <a:rPr b="0" i="0" lang="en-US" sz="1800" u="sng" cap="none" strike="noStrike">
                <a:solidFill>
                  <a:schemeClr val="hlink"/>
                </a:solidFill>
                <a:latin typeface="Raleway Thin"/>
                <a:ea typeface="Raleway Thin"/>
                <a:cs typeface="Raleway Thin"/>
                <a:sym typeface="Raleway Thin"/>
                <a:hlinkClick r:id="rId3"/>
              </a:rPr>
              <a:t>Toronto residential rents dropping because of COVID-19, figures suggest</a:t>
            </a:r>
            <a:r>
              <a:rPr b="0" i="0" lang="en-US" sz="1800" u="none" cap="none" strike="noStrike">
                <a:solidFill>
                  <a:schemeClr val="dk1"/>
                </a:solidFill>
                <a:latin typeface="Raleway Thin"/>
                <a:ea typeface="Raleway Thin"/>
                <a:cs typeface="Raleway Thin"/>
                <a:sym typeface="Raleway Thin"/>
              </a:rPr>
              <a:t>. </a:t>
            </a:r>
            <a:r>
              <a:rPr b="0" i="1" lang="en-US" sz="1800" u="none" cap="none" strike="noStrike">
                <a:solidFill>
                  <a:schemeClr val="dk1"/>
                </a:solidFill>
                <a:latin typeface="Raleway Thin"/>
                <a:ea typeface="Raleway Thin"/>
                <a:cs typeface="Raleway Thin"/>
                <a:sym typeface="Raleway Thin"/>
              </a:rPr>
              <a:t>CBC News</a:t>
            </a:r>
            <a:r>
              <a:rPr b="0" i="0" lang="en-US" sz="1800" u="none" cap="none" strike="noStrike">
                <a:solidFill>
                  <a:schemeClr val="dk1"/>
                </a:solidFill>
                <a:latin typeface="Raleway Thin"/>
                <a:ea typeface="Raleway Thin"/>
                <a:cs typeface="Raleway Thin"/>
                <a:sym typeface="Raleway Thin"/>
              </a:rPr>
              <a:t>: June 18, 2020. </a:t>
            </a:r>
            <a:endParaRPr b="0" i="0" sz="1400" u="none" cap="none" strike="noStrike">
              <a:solidFill>
                <a:srgbClr val="000000"/>
              </a:solidFill>
              <a:latin typeface="Arial"/>
              <a:ea typeface="Arial"/>
              <a:cs typeface="Arial"/>
              <a:sym typeface="Arial"/>
            </a:endParaRPr>
          </a:p>
          <a:p>
            <a:pPr indent="-311150" lvl="0" marL="457200" marR="0" rtl="0" algn="l">
              <a:lnSpc>
                <a:spcPct val="100000"/>
              </a:lnSpc>
              <a:spcBef>
                <a:spcPts val="0"/>
              </a:spcBef>
              <a:spcAft>
                <a:spcPts val="0"/>
              </a:spcAft>
              <a:buClr>
                <a:schemeClr val="dk1"/>
              </a:buClr>
              <a:buSzPts val="1300"/>
              <a:buFont typeface="Raleway Thin"/>
              <a:buAutoNum type="arabicPeriod"/>
            </a:pPr>
            <a:r>
              <a:rPr b="0" i="0" lang="en-US" sz="1800" u="none" cap="none" strike="noStrike">
                <a:solidFill>
                  <a:schemeClr val="dk1"/>
                </a:solidFill>
                <a:latin typeface="Raleway Thin"/>
                <a:ea typeface="Raleway Thin"/>
                <a:cs typeface="Raleway Thin"/>
                <a:sym typeface="Raleway Thin"/>
              </a:rPr>
              <a:t>Emma Sandri. </a:t>
            </a:r>
            <a:r>
              <a:rPr b="0" i="0" lang="en-US" sz="1800" u="sng" cap="none" strike="noStrike">
                <a:solidFill>
                  <a:schemeClr val="hlink"/>
                </a:solidFill>
                <a:latin typeface="Raleway Thin"/>
                <a:ea typeface="Raleway Thin"/>
                <a:cs typeface="Raleway Thin"/>
                <a:sym typeface="Raleway Thin"/>
                <a:hlinkClick r:id="rId4"/>
              </a:rPr>
              <a:t>Ontario sets 2020 rent increase guideline at 2.2 percent</a:t>
            </a:r>
            <a:r>
              <a:rPr b="0" i="0" lang="en-US" sz="1800" u="none" cap="none" strike="noStrike">
                <a:solidFill>
                  <a:schemeClr val="dk1"/>
                </a:solidFill>
                <a:latin typeface="Raleway Thin"/>
                <a:ea typeface="Raleway Thin"/>
                <a:cs typeface="Raleway Thin"/>
                <a:sym typeface="Raleway Thin"/>
              </a:rPr>
              <a:t>. </a:t>
            </a:r>
            <a:r>
              <a:rPr b="0" i="1" lang="en-US" sz="1800" u="none" cap="none" strike="noStrike">
                <a:solidFill>
                  <a:schemeClr val="dk1"/>
                </a:solidFill>
                <a:latin typeface="Raleway Thin"/>
                <a:ea typeface="Raleway Thin"/>
                <a:cs typeface="Raleway Thin"/>
                <a:sym typeface="Raleway Thin"/>
              </a:rPr>
              <a:t>The Toronto Star</a:t>
            </a:r>
            <a:r>
              <a:rPr b="0" i="0" lang="en-US" sz="1800" u="none" cap="none" strike="noStrike">
                <a:solidFill>
                  <a:schemeClr val="dk1"/>
                </a:solidFill>
                <a:latin typeface="Raleway Thin"/>
                <a:ea typeface="Raleway Thin"/>
                <a:cs typeface="Raleway Thin"/>
                <a:sym typeface="Raleway Thin"/>
              </a:rPr>
              <a:t>: June 19, 2019. </a:t>
            </a:r>
            <a:endParaRPr b="0" i="0" sz="1400" u="none" cap="none" strike="noStrike">
              <a:solidFill>
                <a:srgbClr val="000000"/>
              </a:solidFill>
              <a:latin typeface="Arial"/>
              <a:ea typeface="Arial"/>
              <a:cs typeface="Arial"/>
              <a:sym typeface="Arial"/>
            </a:endParaRPr>
          </a:p>
          <a:p>
            <a:pPr indent="-311150" lvl="0" marL="457200" marR="0" rtl="0" algn="l">
              <a:lnSpc>
                <a:spcPct val="100000"/>
              </a:lnSpc>
              <a:spcBef>
                <a:spcPts val="0"/>
              </a:spcBef>
              <a:spcAft>
                <a:spcPts val="0"/>
              </a:spcAft>
              <a:buClr>
                <a:schemeClr val="dk1"/>
              </a:buClr>
              <a:buSzPts val="1300"/>
              <a:buFont typeface="Raleway Thin"/>
              <a:buAutoNum type="arabicPeriod"/>
            </a:pPr>
            <a:r>
              <a:rPr b="0" i="0" lang="en-US" sz="1800" u="none" cap="none" strike="noStrike">
                <a:solidFill>
                  <a:schemeClr val="dk1"/>
                </a:solidFill>
                <a:latin typeface="Raleway Thin"/>
                <a:ea typeface="Raleway Thin"/>
                <a:cs typeface="Raleway Thin"/>
                <a:sym typeface="Raleway Thin"/>
              </a:rPr>
              <a:t>Rate of inflation according to Statistics Canada. Calculated as a mean average of monthly core inflation rates in 2020 (trimmed mean approach). Table  18-10-0256-01   Consumer Price Index (CPI) statistics, measures of core inflation and other related statistics - Bank of Canada definitions DOI: https://doi.org/10.25318/1810025601-eng</a:t>
            </a:r>
            <a:endParaRPr b="0" i="0" sz="1400" u="none" cap="none" strike="noStrike">
              <a:solidFill>
                <a:srgbClr val="000000"/>
              </a:solidFill>
              <a:latin typeface="Arial"/>
              <a:ea typeface="Arial"/>
              <a:cs typeface="Arial"/>
              <a:sym typeface="Arial"/>
            </a:endParaRPr>
          </a:p>
          <a:p>
            <a:pPr indent="-311150" lvl="0" marL="457200" marR="0" rtl="0" algn="l">
              <a:lnSpc>
                <a:spcPct val="100000"/>
              </a:lnSpc>
              <a:spcBef>
                <a:spcPts val="0"/>
              </a:spcBef>
              <a:spcAft>
                <a:spcPts val="0"/>
              </a:spcAft>
              <a:buClr>
                <a:schemeClr val="dk1"/>
              </a:buClr>
              <a:buSzPts val="1300"/>
              <a:buFont typeface="Raleway Thin"/>
              <a:buAutoNum type="arabicPeriod"/>
            </a:pPr>
            <a:r>
              <a:rPr b="0" i="0" lang="en-US" sz="1800" u="none" cap="none" strike="noStrike">
                <a:solidFill>
                  <a:schemeClr val="dk1"/>
                </a:solidFill>
                <a:latin typeface="Raleway Thin"/>
                <a:ea typeface="Raleway Thin"/>
                <a:cs typeface="Raleway Thin"/>
                <a:sym typeface="Raleway Thin"/>
              </a:rPr>
              <a:t>CBC News. </a:t>
            </a:r>
            <a:r>
              <a:rPr b="0" i="0" lang="en-US" sz="1800" u="sng" cap="none" strike="noStrike">
                <a:solidFill>
                  <a:schemeClr val="hlink"/>
                </a:solidFill>
                <a:latin typeface="Raleway Thin"/>
                <a:ea typeface="Raleway Thin"/>
                <a:cs typeface="Raleway Thin"/>
                <a:sym typeface="Raleway Thin"/>
                <a:hlinkClick r:id="rId5"/>
              </a:rPr>
              <a:t>TTC fares are now 10¢ more expensive</a:t>
            </a:r>
            <a:r>
              <a:rPr b="0" i="0" lang="en-US" sz="1800" u="none" cap="none" strike="noStrike">
                <a:solidFill>
                  <a:schemeClr val="dk1"/>
                </a:solidFill>
                <a:latin typeface="Raleway Thin"/>
                <a:ea typeface="Raleway Thin"/>
                <a:cs typeface="Raleway Thin"/>
                <a:sym typeface="Raleway Thin"/>
              </a:rPr>
              <a:t>.</a:t>
            </a:r>
            <a:r>
              <a:rPr b="0" i="1" lang="en-US" sz="1800" u="none" cap="none" strike="noStrike">
                <a:solidFill>
                  <a:schemeClr val="dk1"/>
                </a:solidFill>
                <a:latin typeface="Raleway Thin"/>
                <a:ea typeface="Raleway Thin"/>
                <a:cs typeface="Raleway Thin"/>
                <a:sym typeface="Raleway Thin"/>
              </a:rPr>
              <a:t>CBC News</a:t>
            </a:r>
            <a:r>
              <a:rPr b="0" i="0" lang="en-US" sz="1800" u="none" cap="none" strike="noStrike">
                <a:solidFill>
                  <a:schemeClr val="dk1"/>
                </a:solidFill>
                <a:latin typeface="Raleway Thin"/>
                <a:ea typeface="Raleway Thin"/>
                <a:cs typeface="Raleway Thin"/>
                <a:sym typeface="Raleway Thin"/>
              </a:rPr>
              <a:t>: March 1, 2020.</a:t>
            </a:r>
            <a:endParaRPr b="0" i="0" sz="1400" u="none" cap="none" strike="noStrike">
              <a:solidFill>
                <a:srgbClr val="000000"/>
              </a:solidFill>
              <a:latin typeface="Arial"/>
              <a:ea typeface="Arial"/>
              <a:cs typeface="Arial"/>
              <a:sym typeface="Arial"/>
            </a:endParaRPr>
          </a:p>
          <a:p>
            <a:pPr indent="-311150" lvl="0" marL="457200" marR="0" rtl="0" algn="l">
              <a:lnSpc>
                <a:spcPct val="100000"/>
              </a:lnSpc>
              <a:spcBef>
                <a:spcPts val="0"/>
              </a:spcBef>
              <a:spcAft>
                <a:spcPts val="0"/>
              </a:spcAft>
              <a:buClr>
                <a:schemeClr val="dk1"/>
              </a:buClr>
              <a:buSzPts val="1300"/>
              <a:buFont typeface="Raleway Thin"/>
              <a:buAutoNum type="arabicPeriod"/>
            </a:pPr>
            <a:r>
              <a:rPr b="0" i="0" lang="en-US" sz="1800" u="none" cap="none" strike="noStrike">
                <a:solidFill>
                  <a:schemeClr val="dk1"/>
                </a:solidFill>
                <a:latin typeface="Raleway Thin"/>
                <a:ea typeface="Raleway Thin"/>
                <a:cs typeface="Raleway Thin"/>
                <a:sym typeface="Raleway Thin"/>
              </a:rPr>
              <a:t>CUPE 3902. </a:t>
            </a:r>
            <a:r>
              <a:rPr b="0" i="0" lang="en-US" sz="1800" u="sng" cap="none" strike="noStrike">
                <a:solidFill>
                  <a:schemeClr val="hlink"/>
                </a:solidFill>
                <a:latin typeface="Raleway Thin"/>
                <a:ea typeface="Raleway Thin"/>
                <a:cs typeface="Raleway Thin"/>
                <a:sym typeface="Raleway Thin"/>
                <a:hlinkClick r:id="rId6"/>
              </a:rPr>
              <a:t>Top-Up Fund (T.U.F.)</a:t>
            </a:r>
            <a:r>
              <a:rPr b="0" i="0" lang="en-US" sz="1800" u="none" cap="none" strike="noStrike">
                <a:solidFill>
                  <a:schemeClr val="dk1"/>
                </a:solidFill>
                <a:latin typeface="Raleway Thin"/>
                <a:ea typeface="Raleway Thin"/>
                <a:cs typeface="Raleway Thin"/>
                <a:sym typeface="Raleway Thin"/>
              </a:rPr>
              <a:t> cupe3902.org. Accessed July 13, 2020.</a:t>
            </a:r>
            <a:endParaRPr b="0" i="0" sz="1400" u="none" cap="none" strike="noStrike">
              <a:solidFill>
                <a:srgbClr val="000000"/>
              </a:solidFill>
              <a:latin typeface="Arial"/>
              <a:ea typeface="Arial"/>
              <a:cs typeface="Arial"/>
              <a:sym typeface="Arial"/>
            </a:endParaRPr>
          </a:p>
          <a:p>
            <a:pPr indent="-311150" lvl="0" marL="457200" marR="0" rtl="0" algn="l">
              <a:lnSpc>
                <a:spcPct val="100000"/>
              </a:lnSpc>
              <a:spcBef>
                <a:spcPts val="0"/>
              </a:spcBef>
              <a:spcAft>
                <a:spcPts val="0"/>
              </a:spcAft>
              <a:buClr>
                <a:schemeClr val="dk1"/>
              </a:buClr>
              <a:buSzPts val="1300"/>
              <a:buFont typeface="Raleway Thin"/>
              <a:buAutoNum type="arabicPeriod"/>
            </a:pPr>
            <a:r>
              <a:rPr b="0" i="0" lang="en-US" sz="1800" u="none" cap="none" strike="noStrike">
                <a:solidFill>
                  <a:schemeClr val="dk1"/>
                </a:solidFill>
                <a:latin typeface="Raleway Thin"/>
                <a:ea typeface="Raleway Thin"/>
                <a:cs typeface="Raleway Thin"/>
                <a:sym typeface="Raleway Thin"/>
              </a:rPr>
              <a:t>Calculated using the $20,000 </a:t>
            </a:r>
            <a:r>
              <a:rPr b="0" i="0" lang="en-US" sz="1800" u="sng" cap="none" strike="noStrike">
                <a:solidFill>
                  <a:schemeClr val="hlink"/>
                </a:solidFill>
                <a:latin typeface="Raleway Thin"/>
                <a:ea typeface="Raleway Thin"/>
                <a:cs typeface="Raleway Thin"/>
                <a:sym typeface="Raleway Thin"/>
                <a:hlinkClick r:id="rId7"/>
              </a:rPr>
              <a:t>SSHRC Doctoral Fellowship</a:t>
            </a:r>
            <a:r>
              <a:rPr b="0" i="0" lang="en-US" sz="1800" u="none" cap="none" strike="noStrike">
                <a:solidFill>
                  <a:schemeClr val="dk1"/>
                </a:solidFill>
                <a:latin typeface="Raleway Thin"/>
                <a:ea typeface="Raleway Thin"/>
                <a:cs typeface="Raleway Thin"/>
                <a:sym typeface="Raleway Thin"/>
              </a:rPr>
              <a:t> and assuming a 1% annual increase to 180hrs of Unit 1 work. </a:t>
            </a:r>
            <a:endParaRPr b="0" i="0" sz="1400" u="none" cap="none" strike="noStrike">
              <a:solidFill>
                <a:srgbClr val="000000"/>
              </a:solidFill>
              <a:latin typeface="Arial"/>
              <a:ea typeface="Arial"/>
              <a:cs typeface="Arial"/>
              <a:sym typeface="Arial"/>
            </a:endParaRPr>
          </a:p>
          <a:p>
            <a:pPr indent="-311150" lvl="0" marL="457200" marR="0" rtl="0" algn="l">
              <a:lnSpc>
                <a:spcPct val="100000"/>
              </a:lnSpc>
              <a:spcBef>
                <a:spcPts val="0"/>
              </a:spcBef>
              <a:spcAft>
                <a:spcPts val="0"/>
              </a:spcAft>
              <a:buClr>
                <a:schemeClr val="dk1"/>
              </a:buClr>
              <a:buSzPts val="1300"/>
              <a:buFont typeface="Raleway Thin"/>
              <a:buAutoNum type="arabicPeriod"/>
            </a:pPr>
            <a:r>
              <a:rPr b="0" i="0" lang="en-US" sz="1800" u="none" cap="none" strike="noStrike">
                <a:solidFill>
                  <a:schemeClr val="dk1"/>
                </a:solidFill>
                <a:latin typeface="Raleway Thin"/>
                <a:ea typeface="Raleway Thin"/>
                <a:cs typeface="Raleway Thin"/>
                <a:sym typeface="Raleway Thin"/>
              </a:rPr>
              <a:t>OECD. </a:t>
            </a:r>
            <a:r>
              <a:rPr b="0" i="0" lang="en-US" sz="1800" u="sng" cap="none" strike="noStrike">
                <a:solidFill>
                  <a:schemeClr val="hlink"/>
                </a:solidFill>
                <a:latin typeface="Raleway Thin"/>
                <a:ea typeface="Raleway Thin"/>
                <a:cs typeface="Raleway Thin"/>
                <a:sym typeface="Raleway Thin"/>
                <a:hlinkClick r:id="rId8"/>
              </a:rPr>
              <a:t>Poverty rate</a:t>
            </a:r>
            <a:r>
              <a:rPr b="0" i="0" lang="en-US" sz="1800" u="none" cap="none" strike="noStrike">
                <a:solidFill>
                  <a:schemeClr val="dk1"/>
                </a:solidFill>
                <a:latin typeface="Raleway Thin"/>
                <a:ea typeface="Raleway Thin"/>
                <a:cs typeface="Raleway Thin"/>
                <a:sym typeface="Raleway Thin"/>
              </a:rPr>
              <a:t>. </a:t>
            </a:r>
            <a:r>
              <a:rPr b="0" i="1" lang="en-US" sz="1800" u="none" cap="none" strike="noStrike">
                <a:solidFill>
                  <a:schemeClr val="dk1"/>
                </a:solidFill>
                <a:latin typeface="Raleway Thin"/>
                <a:ea typeface="Raleway Thin"/>
                <a:cs typeface="Raleway Thin"/>
                <a:sym typeface="Raleway Thin"/>
              </a:rPr>
              <a:t>OECD Data</a:t>
            </a:r>
            <a:r>
              <a:rPr b="0" i="0" lang="en-US" sz="1800" u="none" cap="none" strike="noStrike">
                <a:solidFill>
                  <a:schemeClr val="dk1"/>
                </a:solidFill>
                <a:latin typeface="Raleway Thin"/>
                <a:ea typeface="Raleway Thin"/>
                <a:cs typeface="Raleway Thin"/>
                <a:sym typeface="Raleway Thin"/>
              </a:rPr>
              <a:t>: accessed July 13. doi: 10.1787/0fe1315d-en.</a:t>
            </a:r>
            <a:endParaRPr b="0" i="0" sz="1400" u="none" cap="none" strike="noStrike">
              <a:solidFill>
                <a:srgbClr val="000000"/>
              </a:solidFill>
              <a:latin typeface="Arial"/>
              <a:ea typeface="Arial"/>
              <a:cs typeface="Arial"/>
              <a:sym typeface="Arial"/>
            </a:endParaRPr>
          </a:p>
          <a:p>
            <a:pPr indent="-311150" lvl="0" marL="457200" marR="0" rtl="0" algn="l">
              <a:lnSpc>
                <a:spcPct val="100000"/>
              </a:lnSpc>
              <a:spcBef>
                <a:spcPts val="0"/>
              </a:spcBef>
              <a:spcAft>
                <a:spcPts val="0"/>
              </a:spcAft>
              <a:buClr>
                <a:schemeClr val="dk1"/>
              </a:buClr>
              <a:buSzPts val="1300"/>
              <a:buFont typeface="Raleway Thin"/>
              <a:buAutoNum type="arabicPeriod"/>
            </a:pPr>
            <a:r>
              <a:rPr b="0" i="0" lang="en-US" sz="1800" u="none" cap="none" strike="noStrike">
                <a:solidFill>
                  <a:schemeClr val="dk1"/>
                </a:solidFill>
                <a:latin typeface="Raleway Thin"/>
                <a:ea typeface="Raleway Thin"/>
                <a:cs typeface="Raleway Thin"/>
                <a:sym typeface="Raleway Thin"/>
              </a:rPr>
              <a:t>Formula: product of the proportion of net vs. gross annual income and monthly median income; written (yearly net income (</a:t>
            </a:r>
            <a:r>
              <a:rPr b="0" i="0" lang="en-US" sz="1800" u="sng" cap="none" strike="noStrike">
                <a:solidFill>
                  <a:schemeClr val="hlink"/>
                </a:solidFill>
                <a:latin typeface="Raleway Thin"/>
                <a:ea typeface="Raleway Thin"/>
                <a:cs typeface="Raleway Thin"/>
                <a:sym typeface="Raleway Thin"/>
                <a:hlinkClick r:id="rId9"/>
              </a:rPr>
              <a:t>https://simpletax.ca/calculator</a:t>
            </a:r>
            <a:r>
              <a:rPr b="0" i="0" lang="en-US" sz="1800" u="none" cap="none" strike="noStrike">
                <a:solidFill>
                  <a:schemeClr val="dk1"/>
                </a:solidFill>
                <a:latin typeface="Raleway Thin"/>
                <a:ea typeface="Raleway Thin"/>
                <a:cs typeface="Raleway Thin"/>
                <a:sym typeface="Raleway Thin"/>
              </a:rPr>
              <a:t>) / yearly gross income [25*40*4.3*12]) * ([Median hourly wage: December '19, </a:t>
            </a:r>
            <a:r>
              <a:rPr b="0" i="0" lang="en-US" sz="1800" u="sng" cap="none" strike="noStrike">
                <a:solidFill>
                  <a:schemeClr val="hlink"/>
                </a:solidFill>
                <a:latin typeface="Raleway Thin"/>
                <a:ea typeface="Raleway Thin"/>
                <a:cs typeface="Raleway Thin"/>
                <a:sym typeface="Raleway Thin"/>
                <a:hlinkClick r:id="rId10"/>
              </a:rPr>
              <a:t>TEB</a:t>
            </a:r>
            <a:r>
              <a:rPr b="0" baseline="30000" i="0" lang="en-US" sz="1800" u="none" cap="none" strike="noStrike">
                <a:solidFill>
                  <a:schemeClr val="dk1"/>
                </a:solidFill>
                <a:latin typeface="Raleway Thin"/>
                <a:ea typeface="Raleway Thin"/>
                <a:cs typeface="Raleway Thin"/>
                <a:sym typeface="Raleway Thin"/>
              </a:rPr>
              <a:t>a</a:t>
            </a:r>
            <a:r>
              <a:rPr b="0" i="0" lang="en-US" sz="1800" u="none" cap="none" strike="noStrike">
                <a:solidFill>
                  <a:schemeClr val="dk1"/>
                </a:solidFill>
                <a:latin typeface="Raleway Thin"/>
                <a:ea typeface="Raleway Thin"/>
                <a:cs typeface="Raleway Thin"/>
                <a:sym typeface="Raleway Thin"/>
              </a:rPr>
              <a:t> Jan 10, '20] * full-time workweek * average amount of weeks in a month)</a:t>
            </a:r>
            <a:endParaRPr b="0" i="0" sz="1400" u="none" cap="none" strike="noStrike">
              <a:solidFill>
                <a:srgbClr val="000000"/>
              </a:solidFill>
              <a:latin typeface="Arial"/>
              <a:ea typeface="Arial"/>
              <a:cs typeface="Arial"/>
              <a:sym typeface="Arial"/>
            </a:endParaRPr>
          </a:p>
          <a:p>
            <a:pPr indent="-311150" lvl="1" marL="914400" marR="0" rtl="0" algn="l">
              <a:lnSpc>
                <a:spcPct val="100000"/>
              </a:lnSpc>
              <a:spcBef>
                <a:spcPts val="0"/>
              </a:spcBef>
              <a:spcAft>
                <a:spcPts val="0"/>
              </a:spcAft>
              <a:buClr>
                <a:schemeClr val="dk1"/>
              </a:buClr>
              <a:buSzPts val="1300"/>
              <a:buFont typeface="Raleway Thin"/>
              <a:buAutoNum type="alphaLcPeriod"/>
            </a:pPr>
            <a:r>
              <a:rPr b="0" i="0" lang="en-US" sz="1800" u="none" cap="none" strike="noStrike">
                <a:solidFill>
                  <a:schemeClr val="dk1"/>
                </a:solidFill>
                <a:latin typeface="Raleway Thin"/>
                <a:ea typeface="Raleway Thin"/>
                <a:cs typeface="Raleway Thin"/>
                <a:sym typeface="Raleway Thin"/>
              </a:rPr>
              <a:t>City of Toronto’s Economic Data centre. </a:t>
            </a:r>
            <a:r>
              <a:rPr b="0" i="0" lang="en-US" sz="1800" u="sng" cap="none" strike="noStrike">
                <a:solidFill>
                  <a:schemeClr val="hlink"/>
                </a:solidFill>
                <a:latin typeface="Raleway Thin"/>
                <a:ea typeface="Raleway Thin"/>
                <a:cs typeface="Raleway Thin"/>
                <a:sym typeface="Raleway Thin"/>
                <a:hlinkClick r:id="rId11"/>
              </a:rPr>
              <a:t>Toronto Economic Bulletin: Snapshot</a:t>
            </a:r>
            <a:r>
              <a:rPr b="0" i="0" lang="en-US" sz="1800" u="none" cap="none" strike="noStrike">
                <a:solidFill>
                  <a:schemeClr val="dk1"/>
                </a:solidFill>
                <a:latin typeface="Raleway Thin"/>
                <a:ea typeface="Raleway Thin"/>
                <a:cs typeface="Raleway Thin"/>
                <a:sym typeface="Raleway Thin"/>
              </a:rPr>
              <a:t>. January 10, 2020.</a:t>
            </a:r>
            <a:endParaRPr b="0" i="0" sz="1400" u="none" cap="none" strike="noStrike">
              <a:solidFill>
                <a:srgbClr val="000000"/>
              </a:solidFill>
              <a:latin typeface="Arial"/>
              <a:ea typeface="Arial"/>
              <a:cs typeface="Arial"/>
              <a:sym typeface="Arial"/>
            </a:endParaRPr>
          </a:p>
          <a:p>
            <a:pPr indent="-311150" lvl="0" marL="457200" marR="0" rtl="0" algn="l">
              <a:lnSpc>
                <a:spcPct val="100000"/>
              </a:lnSpc>
              <a:spcBef>
                <a:spcPts val="0"/>
              </a:spcBef>
              <a:spcAft>
                <a:spcPts val="0"/>
              </a:spcAft>
              <a:buClr>
                <a:schemeClr val="dk1"/>
              </a:buClr>
              <a:buSzPts val="1300"/>
              <a:buFont typeface="Raleway Thin"/>
              <a:buAutoNum type="arabicPeriod"/>
            </a:pPr>
            <a:r>
              <a:rPr b="0" i="0" lang="en-US" sz="1800" u="none" cap="none" strike="noStrike">
                <a:solidFill>
                  <a:schemeClr val="dk1"/>
                </a:solidFill>
                <a:latin typeface="Raleway Thin"/>
                <a:ea typeface="Raleway Thin"/>
                <a:cs typeface="Raleway Thin"/>
                <a:sym typeface="Raleway Thin"/>
              </a:rPr>
              <a:t>Base package calculated assuming a $500 annual increase to the TUF and a 1% annual increase to 180hrs of Unit 1 work. </a:t>
            </a:r>
            <a:endParaRPr b="0" i="0" sz="1800" u="none" cap="none" strike="noStrike">
              <a:solidFill>
                <a:schemeClr val="dk1"/>
              </a:solidFill>
              <a:latin typeface="Raleway Thin"/>
              <a:ea typeface="Raleway Thin"/>
              <a:cs typeface="Raleway Thin"/>
              <a:sym typeface="Raleway Thin"/>
            </a:endParaRPr>
          </a:p>
        </p:txBody>
      </p:sp>
      <p:sp>
        <p:nvSpPr>
          <p:cNvPr id="244" name="Google Shape;244;p20"/>
          <p:cNvSpPr/>
          <p:nvPr/>
        </p:nvSpPr>
        <p:spPr>
          <a:xfrm>
            <a:off x="957874" y="82528"/>
            <a:ext cx="708719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Raleway Thin"/>
                <a:ea typeface="Raleway Thin"/>
                <a:cs typeface="Raleway Thin"/>
                <a:sym typeface="Raleway Thin"/>
              </a:rPr>
              <a:t>References for </a:t>
            </a:r>
            <a:r>
              <a:rPr b="0" i="0" lang="en-US" sz="2400" u="sng" cap="none" strike="noStrike">
                <a:solidFill>
                  <a:schemeClr val="accent5"/>
                </a:solidFill>
                <a:latin typeface="Raleway Thin"/>
                <a:ea typeface="Raleway Thin"/>
                <a:cs typeface="Raleway Thin"/>
                <a:sym typeface="Raleway Thin"/>
                <a:hlinkClick action="ppaction://hlinksldjump" r:id="rId12">
                  <a:extLst>
                    <a:ext uri="{A12FA001-AC4F-418D-AE19-62706E023703}">
                      <ahyp:hlinkClr val="tx"/>
                    </a:ext>
                  </a:extLst>
                </a:hlinkClick>
              </a:rPr>
              <a:t>costs of living figure</a:t>
            </a:r>
            <a:r>
              <a:rPr b="0" i="0" lang="en-US" sz="2400" u="none" cap="none" strike="noStrike">
                <a:solidFill>
                  <a:schemeClr val="dk1"/>
                </a:solidFill>
                <a:latin typeface="Raleway Thin"/>
                <a:ea typeface="Raleway Thin"/>
                <a:cs typeface="Raleway Thin"/>
                <a:sym typeface="Raleway Thin"/>
              </a:rPr>
              <a:t> (continued)</a:t>
            </a:r>
            <a:endParaRPr b="0" i="0" sz="2400" u="none" cap="none" strike="noStrike">
              <a:solidFill>
                <a:schemeClr val="dk1"/>
              </a:solidFill>
              <a:latin typeface="Raleway Thin"/>
              <a:ea typeface="Raleway Thin"/>
              <a:cs typeface="Raleway Thin"/>
              <a:sym typeface="Raleway Thin"/>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49" name="Shape 249"/>
        <p:cNvGrpSpPr/>
        <p:nvPr/>
      </p:nvGrpSpPr>
      <p:grpSpPr>
        <a:xfrm>
          <a:off x="0" y="0"/>
          <a:ext cx="0" cy="0"/>
          <a:chOff x="0" y="0"/>
          <a:chExt cx="0" cy="0"/>
        </a:xfrm>
      </p:grpSpPr>
      <p:sp>
        <p:nvSpPr>
          <p:cNvPr id="250" name="Google Shape;250;p21"/>
          <p:cNvSpPr txBox="1"/>
          <p:nvPr>
            <p:ph type="title"/>
          </p:nvPr>
        </p:nvSpPr>
        <p:spPr>
          <a:xfrm>
            <a:off x="2589910" y="-263232"/>
            <a:ext cx="9628632" cy="1362113"/>
          </a:xfrm>
          <a:prstGeom prst="rect">
            <a:avLst/>
          </a:prstGeom>
          <a:noFill/>
          <a:ln>
            <a:noFill/>
          </a:ln>
        </p:spPr>
        <p:txBody>
          <a:bodyPr anchorCtr="0" anchor="ctr" bIns="45700" lIns="91425" spcFirstLastPara="1" rIns="91425" wrap="square" tIns="45700">
            <a:normAutofit/>
          </a:bodyPr>
          <a:lstStyle/>
          <a:p>
            <a:pPr indent="0" lvl="0" marL="0" rtl="0" algn="l">
              <a:lnSpc>
                <a:spcPct val="95000"/>
              </a:lnSpc>
              <a:spcBef>
                <a:spcPts val="0"/>
              </a:spcBef>
              <a:spcAft>
                <a:spcPts val="0"/>
              </a:spcAft>
              <a:buClr>
                <a:schemeClr val="dk2"/>
              </a:buClr>
              <a:buSzPts val="3200"/>
              <a:buFont typeface="Raleway Thin"/>
              <a:buNone/>
            </a:pPr>
            <a:r>
              <a:rPr lang="en-US" sz="3200">
                <a:solidFill>
                  <a:schemeClr val="dk2"/>
                </a:solidFill>
                <a:latin typeface="Raleway Thin"/>
                <a:ea typeface="Raleway Thin"/>
                <a:cs typeface="Raleway Thin"/>
                <a:sym typeface="Raleway Thin"/>
              </a:rPr>
              <a:t>What a 1% cap looks like (for CIs) </a:t>
            </a:r>
            <a:endParaRPr sz="3200">
              <a:solidFill>
                <a:schemeClr val="dk2"/>
              </a:solidFill>
              <a:latin typeface="Raleway Thin"/>
              <a:ea typeface="Raleway Thin"/>
              <a:cs typeface="Raleway Thin"/>
              <a:sym typeface="Raleway Thin"/>
            </a:endParaRPr>
          </a:p>
        </p:txBody>
      </p:sp>
      <p:sp>
        <p:nvSpPr>
          <p:cNvPr id="251" name="Google Shape;251;p21"/>
          <p:cNvSpPr/>
          <p:nvPr/>
        </p:nvSpPr>
        <p:spPr>
          <a:xfrm>
            <a:off x="9429192" y="6206991"/>
            <a:ext cx="276280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See </a:t>
            </a:r>
            <a:r>
              <a:rPr b="0" i="0" lang="en-US" sz="1800" u="sng" cap="none" strike="noStrike">
                <a:solidFill>
                  <a:schemeClr val="dk1"/>
                </a:solidFill>
                <a:latin typeface="Calibri"/>
                <a:ea typeface="Calibri"/>
                <a:cs typeface="Calibri"/>
                <a:sym typeface="Calibri"/>
                <a:hlinkClick action="ppaction://hlinksldjump" r:id="rId3">
                  <a:extLst>
                    <a:ext uri="{A12FA001-AC4F-418D-AE19-62706E023703}">
                      <ahyp:hlinkClr val="tx"/>
                    </a:ext>
                  </a:extLst>
                </a:hlinkClick>
              </a:rPr>
              <a:t>this slide </a:t>
            </a:r>
            <a:r>
              <a:rPr b="0" i="0" lang="en-US" sz="1800" u="none" cap="none" strike="noStrike">
                <a:solidFill>
                  <a:schemeClr val="dk1"/>
                </a:solidFill>
                <a:latin typeface="Calibri"/>
                <a:ea typeface="Calibri"/>
                <a:cs typeface="Calibri"/>
                <a:sym typeface="Calibri"/>
              </a:rPr>
              <a:t>for references</a:t>
            </a:r>
            <a:endParaRPr b="0" i="0" sz="1400" u="none" cap="none" strike="noStrike">
              <a:solidFill>
                <a:srgbClr val="000000"/>
              </a:solidFill>
              <a:latin typeface="Arial"/>
              <a:ea typeface="Arial"/>
              <a:cs typeface="Arial"/>
              <a:sym typeface="Arial"/>
            </a:endParaRPr>
          </a:p>
        </p:txBody>
      </p:sp>
      <p:pic>
        <p:nvPicPr>
          <p:cNvPr id="252" name="Google Shape;252;p21"/>
          <p:cNvPicPr preferRelativeResize="0"/>
          <p:nvPr/>
        </p:nvPicPr>
        <p:blipFill rotWithShape="1">
          <a:blip r:embed="rId4">
            <a:alphaModFix/>
          </a:blip>
          <a:srcRect b="0" l="0" r="0" t="0"/>
          <a:stretch/>
        </p:blipFill>
        <p:spPr>
          <a:xfrm>
            <a:off x="445186" y="892025"/>
            <a:ext cx="8984015" cy="56843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3"/>
          <p:cNvSpPr txBox="1"/>
          <p:nvPr>
            <p:ph type="title"/>
          </p:nvPr>
        </p:nvSpPr>
        <p:spPr>
          <a:xfrm>
            <a:off x="1280160" y="466343"/>
            <a:ext cx="9628632" cy="1362113"/>
          </a:xfrm>
          <a:prstGeom prst="rect">
            <a:avLst/>
          </a:prstGeom>
          <a:noFill/>
          <a:ln>
            <a:noFill/>
          </a:ln>
        </p:spPr>
        <p:txBody>
          <a:bodyPr anchorCtr="0" anchor="ctr" bIns="45700" lIns="91425" spcFirstLastPara="1" rIns="91425" wrap="square" tIns="45700">
            <a:normAutofit/>
          </a:bodyPr>
          <a:lstStyle/>
          <a:p>
            <a:pPr indent="0" lvl="0" marL="0" rtl="0" algn="l">
              <a:lnSpc>
                <a:spcPct val="95000"/>
              </a:lnSpc>
              <a:spcBef>
                <a:spcPts val="0"/>
              </a:spcBef>
              <a:spcAft>
                <a:spcPts val="0"/>
              </a:spcAft>
              <a:buClr>
                <a:schemeClr val="lt1"/>
              </a:buClr>
              <a:buSzPts val="4400"/>
              <a:buFont typeface="Raleway Thin"/>
              <a:buNone/>
            </a:pPr>
            <a:r>
              <a:rPr lang="en-US" sz="4400">
                <a:latin typeface="Raleway Thin"/>
                <a:ea typeface="Raleway Thin"/>
                <a:cs typeface="Raleway Thin"/>
                <a:sym typeface="Raleway Thin"/>
              </a:rPr>
              <a:t>Who does it apply to?</a:t>
            </a:r>
            <a:endParaRPr sz="4400">
              <a:latin typeface="Raleway Thin"/>
              <a:ea typeface="Raleway Thin"/>
              <a:cs typeface="Raleway Thin"/>
              <a:sym typeface="Raleway Thin"/>
            </a:endParaRPr>
          </a:p>
        </p:txBody>
      </p:sp>
      <p:sp>
        <p:nvSpPr>
          <p:cNvPr id="115" name="Google Shape;115;p3"/>
          <p:cNvSpPr txBox="1"/>
          <p:nvPr>
            <p:ph idx="1" type="body"/>
          </p:nvPr>
        </p:nvSpPr>
        <p:spPr>
          <a:xfrm>
            <a:off x="638556" y="1961582"/>
            <a:ext cx="10911900" cy="3986100"/>
          </a:xfrm>
          <a:prstGeom prst="rect">
            <a:avLst/>
          </a:prstGeom>
          <a:noFill/>
          <a:ln>
            <a:noFill/>
          </a:ln>
        </p:spPr>
        <p:txBody>
          <a:bodyPr anchorCtr="0" anchor="t" bIns="45700" lIns="91425" spcFirstLastPara="1" rIns="91425" wrap="square" tIns="45700">
            <a:noAutofit/>
          </a:bodyPr>
          <a:lstStyle/>
          <a:p>
            <a:pPr indent="-387350" lvl="0" marL="457200" rtl="0" algn="l">
              <a:lnSpc>
                <a:spcPct val="90000"/>
              </a:lnSpc>
              <a:spcBef>
                <a:spcPts val="0"/>
              </a:spcBef>
              <a:spcAft>
                <a:spcPts val="0"/>
              </a:spcAft>
              <a:buClr>
                <a:srgbClr val="000000"/>
              </a:buClr>
              <a:buSzPts val="2500"/>
              <a:buFont typeface="Calibri"/>
              <a:buChar char="●"/>
            </a:pPr>
            <a:r>
              <a:rPr b="1" lang="en-US" sz="2800">
                <a:solidFill>
                  <a:srgbClr val="000000"/>
                </a:solidFill>
                <a:latin typeface="Raleway"/>
                <a:ea typeface="Raleway"/>
                <a:cs typeface="Raleway"/>
                <a:sym typeface="Raleway"/>
              </a:rPr>
              <a:t>Unionised</a:t>
            </a:r>
            <a:r>
              <a:rPr lang="en-US" sz="2800">
                <a:solidFill>
                  <a:srgbClr val="000000"/>
                </a:solidFill>
                <a:latin typeface="Raleway Thin"/>
                <a:ea typeface="Raleway Thin"/>
                <a:cs typeface="Raleway Thin"/>
                <a:sym typeface="Raleway Thin"/>
              </a:rPr>
              <a:t> and </a:t>
            </a:r>
            <a:r>
              <a:rPr b="1" lang="en-US" sz="2800">
                <a:solidFill>
                  <a:srgbClr val="000000"/>
                </a:solidFill>
                <a:latin typeface="Raleway"/>
                <a:ea typeface="Raleway"/>
                <a:cs typeface="Raleway"/>
                <a:sym typeface="Raleway"/>
              </a:rPr>
              <a:t>non-unionised</a:t>
            </a:r>
            <a:r>
              <a:rPr lang="en-US" sz="2800">
                <a:solidFill>
                  <a:srgbClr val="000000"/>
                </a:solidFill>
                <a:latin typeface="Raleway Thin"/>
                <a:ea typeface="Raleway Thin"/>
                <a:cs typeface="Raleway Thin"/>
                <a:sym typeface="Raleway Thin"/>
              </a:rPr>
              <a:t> Ontario public-sector employees</a:t>
            </a:r>
            <a:endParaRPr/>
          </a:p>
          <a:p>
            <a:pPr indent="-387350" lvl="0" marL="457200" rtl="0" algn="l">
              <a:lnSpc>
                <a:spcPct val="90000"/>
              </a:lnSpc>
              <a:spcBef>
                <a:spcPts val="0"/>
              </a:spcBef>
              <a:spcAft>
                <a:spcPts val="0"/>
              </a:spcAft>
              <a:buClr>
                <a:srgbClr val="000000"/>
              </a:buClr>
              <a:buSzPts val="2500"/>
              <a:buFont typeface="Calibri"/>
              <a:buChar char="●"/>
            </a:pPr>
            <a:r>
              <a:rPr lang="en-US" sz="2800">
                <a:solidFill>
                  <a:srgbClr val="000000"/>
                </a:solidFill>
                <a:latin typeface="Raleway Thin"/>
                <a:ea typeface="Raleway Thin"/>
                <a:cs typeface="Raleway Thin"/>
                <a:sym typeface="Raleway Thin"/>
              </a:rPr>
              <a:t>Government of Ontario</a:t>
            </a:r>
            <a:endParaRPr/>
          </a:p>
          <a:p>
            <a:pPr indent="-387350" lvl="0" marL="457200" rtl="0" algn="l">
              <a:lnSpc>
                <a:spcPct val="90000"/>
              </a:lnSpc>
              <a:spcBef>
                <a:spcPts val="0"/>
              </a:spcBef>
              <a:spcAft>
                <a:spcPts val="0"/>
              </a:spcAft>
              <a:buClr>
                <a:srgbClr val="000000"/>
              </a:buClr>
              <a:buSzPts val="2500"/>
              <a:buFont typeface="Calibri"/>
              <a:buChar char="●"/>
            </a:pPr>
            <a:r>
              <a:rPr lang="en-US" sz="2800">
                <a:solidFill>
                  <a:srgbClr val="000000"/>
                </a:solidFill>
                <a:latin typeface="Raleway Thin"/>
                <a:ea typeface="Raleway Thin"/>
                <a:cs typeface="Raleway Thin"/>
                <a:sym typeface="Raleway Thin"/>
              </a:rPr>
              <a:t>Provincial crown agencies (e.g. Ontario Power Generation)</a:t>
            </a:r>
            <a:endParaRPr/>
          </a:p>
          <a:p>
            <a:pPr indent="-387350" lvl="0" marL="457200" rtl="0" algn="l">
              <a:lnSpc>
                <a:spcPct val="90000"/>
              </a:lnSpc>
              <a:spcBef>
                <a:spcPts val="0"/>
              </a:spcBef>
              <a:spcAft>
                <a:spcPts val="0"/>
              </a:spcAft>
              <a:buClr>
                <a:srgbClr val="000000"/>
              </a:buClr>
              <a:buSzPts val="2500"/>
              <a:buFont typeface="Calibri"/>
              <a:buChar char="●"/>
            </a:pPr>
            <a:r>
              <a:rPr lang="en-US" sz="2800">
                <a:solidFill>
                  <a:srgbClr val="000000"/>
                </a:solidFill>
                <a:latin typeface="Raleway Thin"/>
                <a:ea typeface="Raleway Thin"/>
                <a:cs typeface="Raleway Thin"/>
                <a:sym typeface="Raleway Thin"/>
              </a:rPr>
              <a:t>Broader public sector</a:t>
            </a:r>
            <a:endParaRPr/>
          </a:p>
          <a:p>
            <a:pPr indent="-387350" lvl="1" marL="914400" rtl="0" algn="l">
              <a:lnSpc>
                <a:spcPct val="90000"/>
              </a:lnSpc>
              <a:spcBef>
                <a:spcPts val="0"/>
              </a:spcBef>
              <a:spcAft>
                <a:spcPts val="0"/>
              </a:spcAft>
              <a:buClr>
                <a:srgbClr val="000000"/>
              </a:buClr>
              <a:buSzPts val="2500"/>
              <a:buFont typeface="Calibri"/>
              <a:buChar char="○"/>
            </a:pPr>
            <a:r>
              <a:rPr lang="en-US" sz="2800">
                <a:solidFill>
                  <a:srgbClr val="000000"/>
                </a:solidFill>
                <a:latin typeface="Raleway Thin"/>
                <a:ea typeface="Raleway Thin"/>
                <a:cs typeface="Raleway Thin"/>
                <a:sym typeface="Raleway Thin"/>
              </a:rPr>
              <a:t>hospitals, school boards, universities, agencies under the </a:t>
            </a:r>
            <a:r>
              <a:rPr i="1" lang="en-US" sz="2800">
                <a:solidFill>
                  <a:srgbClr val="000000"/>
                </a:solidFill>
                <a:latin typeface="Raleway Thin"/>
                <a:ea typeface="Raleway Thin"/>
                <a:cs typeface="Raleway Thin"/>
                <a:sym typeface="Raleway Thin"/>
              </a:rPr>
              <a:t>Long-Term Care Homes Act</a:t>
            </a:r>
            <a:r>
              <a:rPr lang="en-US" sz="2800">
                <a:solidFill>
                  <a:srgbClr val="000000"/>
                </a:solidFill>
                <a:latin typeface="Raleway Thin"/>
                <a:ea typeface="Raleway Thin"/>
                <a:cs typeface="Raleway Thin"/>
                <a:sym typeface="Raleway Thin"/>
              </a:rPr>
              <a:t> and non-profit organisations that receive at least $1 million in government funding</a:t>
            </a:r>
            <a:endParaRPr/>
          </a:p>
        </p:txBody>
      </p:sp>
      <p:pic>
        <p:nvPicPr>
          <p:cNvPr id="116" name="Google Shape;116;p3"/>
          <p:cNvPicPr preferRelativeResize="0"/>
          <p:nvPr/>
        </p:nvPicPr>
        <p:blipFill rotWithShape="1">
          <a:blip r:embed="rId3">
            <a:alphaModFix/>
          </a:blip>
          <a:srcRect b="0" l="0" r="0" t="0"/>
          <a:stretch/>
        </p:blipFill>
        <p:spPr>
          <a:xfrm>
            <a:off x="2815412" y="5107575"/>
            <a:ext cx="6561175" cy="172547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4"/>
          <p:cNvSpPr txBox="1"/>
          <p:nvPr>
            <p:ph type="title"/>
          </p:nvPr>
        </p:nvSpPr>
        <p:spPr>
          <a:xfrm>
            <a:off x="1280160" y="466343"/>
            <a:ext cx="9628632" cy="1362113"/>
          </a:xfrm>
          <a:prstGeom prst="rect">
            <a:avLst/>
          </a:prstGeom>
          <a:noFill/>
          <a:ln>
            <a:noFill/>
          </a:ln>
        </p:spPr>
        <p:txBody>
          <a:bodyPr anchorCtr="0" anchor="ctr" bIns="45700" lIns="91425" spcFirstLastPara="1" rIns="91425" wrap="square" tIns="45700">
            <a:normAutofit/>
          </a:bodyPr>
          <a:lstStyle/>
          <a:p>
            <a:pPr indent="0" lvl="0" marL="0" rtl="0" algn="l">
              <a:lnSpc>
                <a:spcPct val="95000"/>
              </a:lnSpc>
              <a:spcBef>
                <a:spcPts val="0"/>
              </a:spcBef>
              <a:spcAft>
                <a:spcPts val="0"/>
              </a:spcAft>
              <a:buClr>
                <a:schemeClr val="lt1"/>
              </a:buClr>
              <a:buSzPts val="4400"/>
              <a:buFont typeface="Raleway Thin"/>
              <a:buNone/>
            </a:pPr>
            <a:r>
              <a:rPr lang="en-US" sz="4400">
                <a:latin typeface="Raleway Thin"/>
                <a:ea typeface="Raleway Thin"/>
                <a:cs typeface="Raleway Thin"/>
                <a:sym typeface="Raleway Thin"/>
              </a:rPr>
              <a:t>What does Bill 124 do?</a:t>
            </a:r>
            <a:endParaRPr sz="4400">
              <a:latin typeface="Raleway Thin"/>
              <a:ea typeface="Raleway Thin"/>
              <a:cs typeface="Raleway Thin"/>
              <a:sym typeface="Raleway Thin"/>
            </a:endParaRPr>
          </a:p>
        </p:txBody>
      </p:sp>
      <p:sp>
        <p:nvSpPr>
          <p:cNvPr id="123" name="Google Shape;123;p4"/>
          <p:cNvSpPr txBox="1"/>
          <p:nvPr>
            <p:ph idx="1" type="body"/>
          </p:nvPr>
        </p:nvSpPr>
        <p:spPr>
          <a:xfrm>
            <a:off x="1280152" y="2492500"/>
            <a:ext cx="7705500" cy="3986100"/>
          </a:xfrm>
          <a:prstGeom prst="rect">
            <a:avLst/>
          </a:prstGeom>
          <a:noFill/>
          <a:ln>
            <a:noFill/>
          </a:ln>
        </p:spPr>
        <p:txBody>
          <a:bodyPr anchorCtr="0" anchor="t" bIns="45700" lIns="91425" spcFirstLastPara="1" rIns="91425" wrap="square" tIns="45700">
            <a:noAutofit/>
          </a:bodyPr>
          <a:lstStyle/>
          <a:p>
            <a:pPr indent="-387350" lvl="0" marL="457200" rtl="0" algn="l">
              <a:lnSpc>
                <a:spcPct val="100000"/>
              </a:lnSpc>
              <a:spcBef>
                <a:spcPts val="0"/>
              </a:spcBef>
              <a:spcAft>
                <a:spcPts val="0"/>
              </a:spcAft>
              <a:buClr>
                <a:srgbClr val="000000"/>
              </a:buClr>
              <a:buSzPts val="2500"/>
              <a:buFont typeface="Calibri"/>
              <a:buChar char="●"/>
            </a:pPr>
            <a:r>
              <a:rPr lang="en-US" sz="2800">
                <a:solidFill>
                  <a:srgbClr val="000000"/>
                </a:solidFill>
                <a:latin typeface="Raleway Thin"/>
                <a:ea typeface="Raleway Thin"/>
                <a:cs typeface="Raleway Thin"/>
                <a:sym typeface="Raleway Thin"/>
              </a:rPr>
              <a:t>Financially</a:t>
            </a:r>
            <a:endParaRPr/>
          </a:p>
          <a:p>
            <a:pPr indent="-387350" lvl="1" marL="914400" rtl="0" algn="l">
              <a:lnSpc>
                <a:spcPct val="100000"/>
              </a:lnSpc>
              <a:spcBef>
                <a:spcPts val="0"/>
              </a:spcBef>
              <a:spcAft>
                <a:spcPts val="0"/>
              </a:spcAft>
              <a:buClr>
                <a:srgbClr val="000000"/>
              </a:buClr>
              <a:buSzPts val="2500"/>
              <a:buFont typeface="Calibri"/>
              <a:buChar char="○"/>
            </a:pPr>
            <a:r>
              <a:rPr lang="en-US" sz="2800">
                <a:solidFill>
                  <a:srgbClr val="000000"/>
                </a:solidFill>
                <a:latin typeface="Raleway Thin"/>
                <a:ea typeface="Raleway Thin"/>
                <a:cs typeface="Raleway Thin"/>
                <a:sym typeface="Raleway Thin"/>
              </a:rPr>
              <a:t>Imposes </a:t>
            </a:r>
            <a:r>
              <a:rPr b="1" lang="en-US" sz="2800">
                <a:solidFill>
                  <a:srgbClr val="000000"/>
                </a:solidFill>
                <a:latin typeface="Raleway"/>
                <a:ea typeface="Raleway"/>
                <a:cs typeface="Raleway"/>
                <a:sym typeface="Raleway"/>
              </a:rPr>
              <a:t>compensation caps</a:t>
            </a:r>
            <a:r>
              <a:rPr lang="en-US" sz="2800">
                <a:solidFill>
                  <a:srgbClr val="000000"/>
                </a:solidFill>
                <a:latin typeface="Raleway Thin"/>
                <a:ea typeface="Raleway Thin"/>
                <a:cs typeface="Raleway Thin"/>
                <a:sym typeface="Raleway Thin"/>
              </a:rPr>
              <a:t> on public-sector workers</a:t>
            </a:r>
            <a:endParaRPr/>
          </a:p>
          <a:p>
            <a:pPr indent="-387350" lvl="0" marL="457200" rtl="0" algn="l">
              <a:lnSpc>
                <a:spcPct val="100000"/>
              </a:lnSpc>
              <a:spcBef>
                <a:spcPts val="0"/>
              </a:spcBef>
              <a:spcAft>
                <a:spcPts val="0"/>
              </a:spcAft>
              <a:buClr>
                <a:srgbClr val="000000"/>
              </a:buClr>
              <a:buSzPts val="2500"/>
              <a:buFont typeface="Calibri"/>
              <a:buChar char="●"/>
            </a:pPr>
            <a:r>
              <a:rPr lang="en-US" sz="2800">
                <a:solidFill>
                  <a:srgbClr val="000000"/>
                </a:solidFill>
                <a:latin typeface="Raleway Thin"/>
                <a:ea typeface="Raleway Thin"/>
                <a:cs typeface="Raleway Thin"/>
                <a:sym typeface="Raleway Thin"/>
              </a:rPr>
              <a:t>Politically</a:t>
            </a:r>
            <a:endParaRPr/>
          </a:p>
          <a:p>
            <a:pPr indent="-387350" lvl="1" marL="914400" rtl="0" algn="l">
              <a:lnSpc>
                <a:spcPct val="100000"/>
              </a:lnSpc>
              <a:spcBef>
                <a:spcPts val="0"/>
              </a:spcBef>
              <a:spcAft>
                <a:spcPts val="0"/>
              </a:spcAft>
              <a:buClr>
                <a:srgbClr val="000000"/>
              </a:buClr>
              <a:buSzPts val="2500"/>
              <a:buFont typeface="Calibri"/>
              <a:buChar char="○"/>
            </a:pPr>
            <a:r>
              <a:rPr lang="en-US" sz="2800">
                <a:solidFill>
                  <a:schemeClr val="dk2"/>
                </a:solidFill>
                <a:latin typeface="Raleway Thin"/>
                <a:ea typeface="Raleway Thin"/>
                <a:cs typeface="Raleway Thin"/>
                <a:sym typeface="Raleway Thin"/>
              </a:rPr>
              <a:t>Strips your </a:t>
            </a:r>
            <a:r>
              <a:rPr b="1" lang="en-US" sz="2800">
                <a:solidFill>
                  <a:schemeClr val="dk2"/>
                </a:solidFill>
                <a:latin typeface="Raleway"/>
                <a:ea typeface="Raleway"/>
                <a:cs typeface="Raleway"/>
                <a:sym typeface="Raleway"/>
              </a:rPr>
              <a:t>bargaining </a:t>
            </a:r>
            <a:r>
              <a:rPr lang="en-US" sz="2800">
                <a:solidFill>
                  <a:schemeClr val="dk2"/>
                </a:solidFill>
                <a:latin typeface="Raleway Thin"/>
                <a:ea typeface="Raleway Thin"/>
                <a:cs typeface="Raleway Thin"/>
                <a:sym typeface="Raleway Thin"/>
              </a:rPr>
              <a:t>and </a:t>
            </a:r>
            <a:r>
              <a:rPr b="1" lang="en-US" sz="2800">
                <a:solidFill>
                  <a:schemeClr val="dk2"/>
                </a:solidFill>
                <a:latin typeface="Raleway"/>
                <a:ea typeface="Raleway"/>
                <a:cs typeface="Raleway"/>
                <a:sym typeface="Raleway"/>
              </a:rPr>
              <a:t>human rights</a:t>
            </a:r>
            <a:endParaRPr b="1"/>
          </a:p>
          <a:p>
            <a:pPr indent="-387350" lvl="1" marL="914400" rtl="0" algn="l">
              <a:lnSpc>
                <a:spcPct val="100000"/>
              </a:lnSpc>
              <a:spcBef>
                <a:spcPts val="0"/>
              </a:spcBef>
              <a:spcAft>
                <a:spcPts val="0"/>
              </a:spcAft>
              <a:buClr>
                <a:srgbClr val="000000"/>
              </a:buClr>
              <a:buSzPts val="2500"/>
              <a:buFont typeface="Calibri"/>
              <a:buChar char="○"/>
            </a:pPr>
            <a:r>
              <a:rPr lang="en-US" sz="2800">
                <a:solidFill>
                  <a:srgbClr val="000000"/>
                </a:solidFill>
                <a:latin typeface="Raleway Thin"/>
                <a:ea typeface="Raleway Thin"/>
                <a:cs typeface="Raleway Thin"/>
                <a:sym typeface="Raleway Thin"/>
              </a:rPr>
              <a:t>Pits workers </a:t>
            </a:r>
            <a:r>
              <a:rPr b="1" lang="en-US" sz="2800">
                <a:solidFill>
                  <a:srgbClr val="000000"/>
                </a:solidFill>
                <a:latin typeface="Raleway"/>
                <a:ea typeface="Raleway"/>
                <a:cs typeface="Raleway"/>
                <a:sym typeface="Raleway"/>
              </a:rPr>
              <a:t>against one another</a:t>
            </a:r>
            <a:endParaRPr b="1"/>
          </a:p>
          <a:p>
            <a:pPr indent="-387350" lvl="1" marL="914400" rtl="0" algn="l">
              <a:lnSpc>
                <a:spcPct val="100000"/>
              </a:lnSpc>
              <a:spcBef>
                <a:spcPts val="0"/>
              </a:spcBef>
              <a:spcAft>
                <a:spcPts val="0"/>
              </a:spcAft>
              <a:buClr>
                <a:srgbClr val="000000"/>
              </a:buClr>
              <a:buSzPts val="2500"/>
              <a:buFont typeface="Calibri"/>
              <a:buChar char="○"/>
            </a:pPr>
            <a:r>
              <a:rPr lang="en-US" sz="2800">
                <a:solidFill>
                  <a:srgbClr val="000000"/>
                </a:solidFill>
                <a:latin typeface="Raleway Thin"/>
                <a:ea typeface="Raleway Thin"/>
                <a:cs typeface="Raleway Thin"/>
                <a:sym typeface="Raleway Thin"/>
              </a:rPr>
              <a:t>Reinforces </a:t>
            </a:r>
            <a:r>
              <a:rPr b="1" lang="en-US" sz="2800">
                <a:solidFill>
                  <a:srgbClr val="000000"/>
                </a:solidFill>
                <a:latin typeface="Raleway"/>
                <a:ea typeface="Raleway"/>
                <a:cs typeface="Raleway"/>
                <a:sym typeface="Raleway"/>
              </a:rPr>
              <a:t>discrimination</a:t>
            </a:r>
            <a:r>
              <a:rPr lang="en-US" sz="2800">
                <a:solidFill>
                  <a:srgbClr val="000000"/>
                </a:solidFill>
                <a:latin typeface="Raleway Thin"/>
                <a:ea typeface="Raleway Thin"/>
                <a:cs typeface="Raleway Thin"/>
                <a:sym typeface="Raleway Thin"/>
              </a:rPr>
              <a:t> and </a:t>
            </a:r>
            <a:r>
              <a:rPr b="1" lang="en-US" sz="2800">
                <a:solidFill>
                  <a:srgbClr val="000000"/>
                </a:solidFill>
                <a:latin typeface="Raleway"/>
                <a:ea typeface="Raleway"/>
                <a:cs typeface="Raleway"/>
                <a:sym typeface="Raleway"/>
              </a:rPr>
              <a:t>oppression</a:t>
            </a:r>
            <a:endParaRPr b="1"/>
          </a:p>
        </p:txBody>
      </p:sp>
      <p:pic>
        <p:nvPicPr>
          <p:cNvPr id="124" name="Google Shape;124;p4"/>
          <p:cNvPicPr preferRelativeResize="0"/>
          <p:nvPr/>
        </p:nvPicPr>
        <p:blipFill rotWithShape="1">
          <a:blip r:embed="rId3">
            <a:alphaModFix/>
          </a:blip>
          <a:srcRect b="0" l="0" r="0" t="0"/>
          <a:stretch/>
        </p:blipFill>
        <p:spPr>
          <a:xfrm>
            <a:off x="9556450" y="3138799"/>
            <a:ext cx="2170375" cy="26935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5"/>
          <p:cNvSpPr txBox="1"/>
          <p:nvPr>
            <p:ph type="title"/>
          </p:nvPr>
        </p:nvSpPr>
        <p:spPr>
          <a:xfrm>
            <a:off x="1280160" y="466343"/>
            <a:ext cx="9628632" cy="1362113"/>
          </a:xfrm>
          <a:prstGeom prst="rect">
            <a:avLst/>
          </a:prstGeom>
          <a:noFill/>
          <a:ln>
            <a:noFill/>
          </a:ln>
        </p:spPr>
        <p:txBody>
          <a:bodyPr anchorCtr="0" anchor="ctr" bIns="45700" lIns="91425" spcFirstLastPara="1" rIns="91425" wrap="square" tIns="45700">
            <a:normAutofit/>
          </a:bodyPr>
          <a:lstStyle/>
          <a:p>
            <a:pPr indent="0" lvl="0" marL="0" rtl="0" algn="l">
              <a:lnSpc>
                <a:spcPct val="95000"/>
              </a:lnSpc>
              <a:spcBef>
                <a:spcPts val="0"/>
              </a:spcBef>
              <a:spcAft>
                <a:spcPts val="0"/>
              </a:spcAft>
              <a:buClr>
                <a:schemeClr val="lt1"/>
              </a:buClr>
              <a:buSzPts val="4400"/>
              <a:buFont typeface="Raleway Thin"/>
              <a:buNone/>
            </a:pPr>
            <a:r>
              <a:rPr lang="en-US" sz="4400">
                <a:latin typeface="Raleway Thin"/>
                <a:ea typeface="Raleway Thin"/>
                <a:cs typeface="Raleway Thin"/>
                <a:sym typeface="Raleway Thin"/>
              </a:rPr>
              <a:t>Bill 124’s Financial Impact</a:t>
            </a:r>
            <a:endParaRPr sz="4400">
              <a:latin typeface="Raleway Thin"/>
              <a:ea typeface="Raleway Thin"/>
              <a:cs typeface="Raleway Thin"/>
              <a:sym typeface="Raleway Thin"/>
            </a:endParaRPr>
          </a:p>
        </p:txBody>
      </p:sp>
      <p:sp>
        <p:nvSpPr>
          <p:cNvPr id="131" name="Google Shape;131;p5"/>
          <p:cNvSpPr txBox="1"/>
          <p:nvPr>
            <p:ph idx="1" type="body"/>
          </p:nvPr>
        </p:nvSpPr>
        <p:spPr>
          <a:xfrm>
            <a:off x="489204" y="2405444"/>
            <a:ext cx="11210544" cy="3986213"/>
          </a:xfrm>
          <a:prstGeom prst="rect">
            <a:avLst/>
          </a:prstGeom>
          <a:noFill/>
          <a:ln>
            <a:noFill/>
          </a:ln>
        </p:spPr>
        <p:txBody>
          <a:bodyPr anchorCtr="0" anchor="t" bIns="45700" lIns="91425" spcFirstLastPara="1" rIns="91425" wrap="square" tIns="45700">
            <a:noAutofit/>
          </a:bodyPr>
          <a:lstStyle/>
          <a:p>
            <a:pPr indent="-368300" lvl="0" marL="457200" rtl="0" algn="l">
              <a:lnSpc>
                <a:spcPct val="100000"/>
              </a:lnSpc>
              <a:spcBef>
                <a:spcPts val="0"/>
              </a:spcBef>
              <a:spcAft>
                <a:spcPts val="0"/>
              </a:spcAft>
              <a:buClr>
                <a:srgbClr val="000000"/>
              </a:buClr>
              <a:buSzPts val="2200"/>
              <a:buFont typeface="Cabin"/>
              <a:buChar char="●"/>
            </a:pPr>
            <a:r>
              <a:rPr lang="en-US" sz="2800">
                <a:solidFill>
                  <a:schemeClr val="dk2"/>
                </a:solidFill>
                <a:latin typeface="Raleway Thin"/>
                <a:ea typeface="Raleway Thin"/>
                <a:cs typeface="Raleway Thin"/>
                <a:sym typeface="Raleway Thin"/>
              </a:rPr>
              <a:t>Imposes </a:t>
            </a:r>
            <a:r>
              <a:rPr b="1" lang="en-US" sz="2800">
                <a:solidFill>
                  <a:schemeClr val="dk2"/>
                </a:solidFill>
                <a:latin typeface="Raleway"/>
                <a:ea typeface="Raleway"/>
                <a:cs typeface="Raleway"/>
                <a:sym typeface="Raleway"/>
              </a:rPr>
              <a:t>austerity periods</a:t>
            </a:r>
            <a:r>
              <a:rPr lang="en-US" sz="2800">
                <a:solidFill>
                  <a:schemeClr val="dk2"/>
                </a:solidFill>
                <a:latin typeface="Raleway Thin"/>
                <a:ea typeface="Raleway Thin"/>
                <a:cs typeface="Raleway Thin"/>
                <a:sym typeface="Raleway Thin"/>
              </a:rPr>
              <a:t> of three years</a:t>
            </a:r>
            <a:endParaRPr/>
          </a:p>
          <a:p>
            <a:pPr indent="-368300" lvl="0" marL="457200" rtl="0" algn="l">
              <a:lnSpc>
                <a:spcPct val="100000"/>
              </a:lnSpc>
              <a:spcBef>
                <a:spcPts val="0"/>
              </a:spcBef>
              <a:spcAft>
                <a:spcPts val="0"/>
              </a:spcAft>
              <a:buClr>
                <a:srgbClr val="000000"/>
              </a:buClr>
              <a:buSzPts val="2200"/>
              <a:buFont typeface="Cabin"/>
              <a:buChar char="●"/>
            </a:pPr>
            <a:r>
              <a:rPr lang="en-US" sz="2800">
                <a:solidFill>
                  <a:schemeClr val="dk2"/>
                </a:solidFill>
                <a:latin typeface="Raleway Thin"/>
                <a:ea typeface="Raleway Thin"/>
                <a:cs typeface="Raleway Thin"/>
                <a:sym typeface="Raleway Thin"/>
              </a:rPr>
              <a:t>During these austerity periods, compensation can only be increased by </a:t>
            </a:r>
            <a:r>
              <a:rPr b="1" lang="en-US" sz="2800">
                <a:solidFill>
                  <a:schemeClr val="dk2"/>
                </a:solidFill>
                <a:latin typeface="Raleway"/>
                <a:ea typeface="Raleway"/>
                <a:cs typeface="Raleway"/>
                <a:sym typeface="Raleway"/>
              </a:rPr>
              <a:t>up to 1% a year</a:t>
            </a:r>
            <a:endParaRPr b="1"/>
          </a:p>
          <a:p>
            <a:pPr indent="-368300" lvl="1" marL="914400" rtl="0" algn="l">
              <a:lnSpc>
                <a:spcPct val="100000"/>
              </a:lnSpc>
              <a:spcBef>
                <a:spcPts val="0"/>
              </a:spcBef>
              <a:spcAft>
                <a:spcPts val="0"/>
              </a:spcAft>
              <a:buClr>
                <a:srgbClr val="000000"/>
              </a:buClr>
              <a:buSzPts val="2200"/>
              <a:buFont typeface="Cabin"/>
              <a:buChar char="○"/>
            </a:pPr>
            <a:r>
              <a:rPr lang="en-US" sz="2800">
                <a:solidFill>
                  <a:schemeClr val="dk2"/>
                </a:solidFill>
                <a:latin typeface="Raleway Thin"/>
                <a:ea typeface="Raleway Thin"/>
                <a:cs typeface="Raleway Thin"/>
                <a:sym typeface="Raleway Thin"/>
              </a:rPr>
              <a:t>Compensation includes </a:t>
            </a:r>
            <a:r>
              <a:rPr b="1" lang="en-US" sz="2800">
                <a:solidFill>
                  <a:schemeClr val="dk2"/>
                </a:solidFill>
                <a:latin typeface="Raleway"/>
                <a:ea typeface="Raleway"/>
                <a:cs typeface="Raleway"/>
                <a:sym typeface="Raleway"/>
              </a:rPr>
              <a:t>wages</a:t>
            </a:r>
            <a:r>
              <a:rPr lang="en-US" sz="2800">
                <a:solidFill>
                  <a:schemeClr val="dk2"/>
                </a:solidFill>
                <a:latin typeface="Raleway Thin"/>
                <a:ea typeface="Raleway Thin"/>
                <a:cs typeface="Raleway Thin"/>
                <a:sym typeface="Raleway Thin"/>
              </a:rPr>
              <a:t>, </a:t>
            </a:r>
            <a:r>
              <a:rPr b="1" lang="en-US" sz="2800">
                <a:solidFill>
                  <a:schemeClr val="dk2"/>
                </a:solidFill>
                <a:latin typeface="Raleway"/>
                <a:ea typeface="Raleway"/>
                <a:cs typeface="Raleway"/>
                <a:sym typeface="Raleway"/>
              </a:rPr>
              <a:t>benefits </a:t>
            </a:r>
            <a:r>
              <a:rPr lang="en-US" sz="2800">
                <a:solidFill>
                  <a:schemeClr val="dk2"/>
                </a:solidFill>
                <a:latin typeface="Raleway Thin"/>
                <a:ea typeface="Raleway Thin"/>
                <a:cs typeface="Raleway Thin"/>
                <a:sym typeface="Raleway Thin"/>
              </a:rPr>
              <a:t>(e.g. healthcare insurance and funds) and one-time payments (e.g. signing bonuses)</a:t>
            </a:r>
            <a:endParaRPr/>
          </a:p>
          <a:p>
            <a:pPr indent="-368300" lvl="0" marL="457200" rtl="0" algn="l">
              <a:lnSpc>
                <a:spcPct val="100000"/>
              </a:lnSpc>
              <a:spcBef>
                <a:spcPts val="0"/>
              </a:spcBef>
              <a:spcAft>
                <a:spcPts val="0"/>
              </a:spcAft>
              <a:buClr>
                <a:schemeClr val="dk1"/>
              </a:buClr>
              <a:buSzPts val="2200"/>
              <a:buFont typeface="Cabin"/>
              <a:buChar char="●"/>
            </a:pPr>
            <a:r>
              <a:rPr lang="en-US" sz="2800">
                <a:solidFill>
                  <a:schemeClr val="dk2"/>
                </a:solidFill>
                <a:latin typeface="Raleway Thin"/>
                <a:ea typeface="Raleway Thin"/>
                <a:cs typeface="Raleway Thin"/>
                <a:sym typeface="Raleway Thin"/>
              </a:rPr>
              <a:t>Minken Employment Lawyers: “Under the statute, salary rate increases are limited to one (1) percent per twelve (12) month period for </a:t>
            </a:r>
            <a:r>
              <a:rPr b="1" lang="en-US" sz="2800">
                <a:solidFill>
                  <a:schemeClr val="dk2"/>
                </a:solidFill>
                <a:latin typeface="Raleway"/>
                <a:ea typeface="Raleway"/>
                <a:cs typeface="Raleway"/>
                <a:sym typeface="Raleway"/>
              </a:rPr>
              <a:t>each position</a:t>
            </a:r>
            <a:r>
              <a:rPr lang="en-US" sz="2800">
                <a:solidFill>
                  <a:schemeClr val="dk2"/>
                </a:solidFill>
                <a:latin typeface="Raleway Thin"/>
                <a:ea typeface="Raleway Thin"/>
                <a:cs typeface="Raleway Thin"/>
                <a:sym typeface="Raleway Thin"/>
              </a:rPr>
              <a:t> or </a:t>
            </a:r>
            <a:r>
              <a:rPr b="1" lang="en-US" sz="2800">
                <a:solidFill>
                  <a:schemeClr val="dk2"/>
                </a:solidFill>
                <a:latin typeface="Raleway"/>
                <a:ea typeface="Raleway"/>
                <a:cs typeface="Raleway"/>
                <a:sym typeface="Raleway"/>
              </a:rPr>
              <a:t>class of positions</a:t>
            </a:r>
            <a:r>
              <a:rPr lang="en-US" sz="2800">
                <a:solidFill>
                  <a:schemeClr val="dk2"/>
                </a:solidFill>
                <a:latin typeface="Raleway Thin"/>
                <a:ea typeface="Raleway Thin"/>
                <a:cs typeface="Raleway Thin"/>
                <a:sym typeface="Raleway Thin"/>
              </a:rPr>
              <a:t>.”</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36" name="Shape 136"/>
        <p:cNvGrpSpPr/>
        <p:nvPr/>
      </p:nvGrpSpPr>
      <p:grpSpPr>
        <a:xfrm>
          <a:off x="0" y="0"/>
          <a:ext cx="0" cy="0"/>
          <a:chOff x="0" y="0"/>
          <a:chExt cx="0" cy="0"/>
        </a:xfrm>
      </p:grpSpPr>
      <p:sp>
        <p:nvSpPr>
          <p:cNvPr id="137" name="Google Shape;137;p6"/>
          <p:cNvSpPr/>
          <p:nvPr/>
        </p:nvSpPr>
        <p:spPr>
          <a:xfrm>
            <a:off x="9585181" y="6264612"/>
            <a:ext cx="2528998"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See </a:t>
            </a:r>
            <a:r>
              <a:rPr b="0" i="0" lang="en-US" sz="1600" u="sng" cap="none" strike="noStrike">
                <a:solidFill>
                  <a:schemeClr val="dk1"/>
                </a:solidFill>
                <a:latin typeface="Calibri"/>
                <a:ea typeface="Calibri"/>
                <a:cs typeface="Calibri"/>
                <a:sym typeface="Calibri"/>
                <a:hlinkClick action="ppaction://hlinksldjump" r:id="rId3">
                  <a:extLst>
                    <a:ext uri="{A12FA001-AC4F-418D-AE19-62706E023703}">
                      <ahyp:hlinkClr val="tx"/>
                    </a:ext>
                  </a:extLst>
                </a:hlinkClick>
              </a:rPr>
              <a:t>this slide</a:t>
            </a:r>
            <a:r>
              <a:rPr b="0" i="0" lang="en-US" sz="1600" cap="none" strike="noStrike">
                <a:solidFill>
                  <a:schemeClr val="dk1"/>
                </a:solidFill>
                <a:uFill>
                  <a:noFill/>
                </a:uFill>
                <a:latin typeface="Calibri"/>
                <a:ea typeface="Calibri"/>
                <a:cs typeface="Calibri"/>
                <a:sym typeface="Calibri"/>
                <a:hlinkClick action="ppaction://hlinksldjump" r:id="rId4">
                  <a:extLst>
                    <a:ext uri="{A12FA001-AC4F-418D-AE19-62706E023703}">
                      <ahyp:hlinkClr val="tx"/>
                    </a:ext>
                  </a:extLst>
                </a:hlinkClick>
              </a:rPr>
              <a:t> </a:t>
            </a:r>
            <a:r>
              <a:rPr b="0" i="0" lang="en-US" sz="1600" u="none" cap="none" strike="noStrike">
                <a:solidFill>
                  <a:schemeClr val="dk1"/>
                </a:solidFill>
                <a:latin typeface="Calibri"/>
                <a:ea typeface="Calibri"/>
                <a:cs typeface="Calibri"/>
                <a:sym typeface="Calibri"/>
              </a:rPr>
              <a:t>for references</a:t>
            </a:r>
            <a:endParaRPr b="0" i="0" sz="1400" u="none" cap="none" strike="noStrike">
              <a:solidFill>
                <a:srgbClr val="000000"/>
              </a:solidFill>
              <a:latin typeface="Arial"/>
              <a:ea typeface="Arial"/>
              <a:cs typeface="Arial"/>
              <a:sym typeface="Arial"/>
            </a:endParaRPr>
          </a:p>
        </p:txBody>
      </p:sp>
      <p:sp>
        <p:nvSpPr>
          <p:cNvPr id="138" name="Google Shape;138;p6"/>
          <p:cNvSpPr/>
          <p:nvPr/>
        </p:nvSpPr>
        <p:spPr>
          <a:xfrm>
            <a:off x="1776607" y="281677"/>
            <a:ext cx="593624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2"/>
                </a:solidFill>
                <a:latin typeface="Raleway Thin"/>
                <a:ea typeface="Raleway Thin"/>
                <a:cs typeface="Raleway Thin"/>
                <a:sym typeface="Raleway Thin"/>
              </a:rPr>
              <a:t>What a 1% cap looks like (for TAs) </a:t>
            </a:r>
            <a:endParaRPr b="0" i="0" sz="2800" u="none" cap="none" strike="noStrike">
              <a:solidFill>
                <a:schemeClr val="dk1"/>
              </a:solidFill>
              <a:latin typeface="Calibri"/>
              <a:ea typeface="Calibri"/>
              <a:cs typeface="Calibri"/>
              <a:sym typeface="Calibri"/>
            </a:endParaRPr>
          </a:p>
        </p:txBody>
      </p:sp>
      <p:pic>
        <p:nvPicPr>
          <p:cNvPr id="139" name="Google Shape;139;p6"/>
          <p:cNvPicPr preferRelativeResize="0"/>
          <p:nvPr/>
        </p:nvPicPr>
        <p:blipFill rotWithShape="1">
          <a:blip r:embed="rId5">
            <a:alphaModFix/>
          </a:blip>
          <a:srcRect b="0" l="0" r="0" t="0"/>
          <a:stretch/>
        </p:blipFill>
        <p:spPr>
          <a:xfrm>
            <a:off x="402751" y="793350"/>
            <a:ext cx="9182424" cy="580982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7"/>
          <p:cNvSpPr txBox="1"/>
          <p:nvPr>
            <p:ph type="title"/>
          </p:nvPr>
        </p:nvSpPr>
        <p:spPr>
          <a:xfrm>
            <a:off x="1280160" y="466343"/>
            <a:ext cx="9628632" cy="1362113"/>
          </a:xfrm>
          <a:prstGeom prst="rect">
            <a:avLst/>
          </a:prstGeom>
          <a:noFill/>
          <a:ln>
            <a:noFill/>
          </a:ln>
        </p:spPr>
        <p:txBody>
          <a:bodyPr anchorCtr="0" anchor="ctr" bIns="45700" lIns="91425" spcFirstLastPara="1" rIns="91425" wrap="square" tIns="45700">
            <a:normAutofit/>
          </a:bodyPr>
          <a:lstStyle/>
          <a:p>
            <a:pPr indent="0" lvl="0" marL="0" rtl="0" algn="l">
              <a:lnSpc>
                <a:spcPct val="95000"/>
              </a:lnSpc>
              <a:spcBef>
                <a:spcPts val="0"/>
              </a:spcBef>
              <a:spcAft>
                <a:spcPts val="0"/>
              </a:spcAft>
              <a:buClr>
                <a:schemeClr val="lt1"/>
              </a:buClr>
              <a:buSzPts val="4400"/>
              <a:buFont typeface="Raleway Thin"/>
              <a:buNone/>
            </a:pPr>
            <a:r>
              <a:rPr lang="en-US" sz="4400">
                <a:latin typeface="Raleway Thin"/>
                <a:ea typeface="Raleway Thin"/>
                <a:cs typeface="Raleway Thin"/>
                <a:sym typeface="Raleway Thin"/>
              </a:rPr>
              <a:t>Can we afford a 1% cap?</a:t>
            </a:r>
            <a:endParaRPr sz="4400">
              <a:latin typeface="Raleway Thin"/>
              <a:ea typeface="Raleway Thin"/>
              <a:cs typeface="Raleway Thin"/>
              <a:sym typeface="Raleway Thin"/>
            </a:endParaRPr>
          </a:p>
        </p:txBody>
      </p:sp>
      <p:sp>
        <p:nvSpPr>
          <p:cNvPr id="146" name="Google Shape;146;p7"/>
          <p:cNvSpPr txBox="1"/>
          <p:nvPr>
            <p:ph idx="1" type="body"/>
          </p:nvPr>
        </p:nvSpPr>
        <p:spPr>
          <a:xfrm>
            <a:off x="489204" y="2147992"/>
            <a:ext cx="11210544" cy="3986213"/>
          </a:xfrm>
          <a:prstGeom prst="rect">
            <a:avLst/>
          </a:prstGeom>
          <a:noFill/>
          <a:ln>
            <a:noFill/>
          </a:ln>
        </p:spPr>
        <p:txBody>
          <a:bodyPr anchorCtr="0" anchor="t" bIns="45700" lIns="91425" spcFirstLastPara="1" rIns="91425" wrap="square" tIns="45700">
            <a:noAutofit/>
          </a:bodyPr>
          <a:lstStyle/>
          <a:p>
            <a:pPr indent="-365125" lvl="0" marL="457200" rtl="0" algn="l">
              <a:lnSpc>
                <a:spcPct val="100000"/>
              </a:lnSpc>
              <a:spcBef>
                <a:spcPts val="0"/>
              </a:spcBef>
              <a:spcAft>
                <a:spcPts val="0"/>
              </a:spcAft>
              <a:buClr>
                <a:srgbClr val="000000"/>
              </a:buClr>
              <a:buSzPts val="2150"/>
              <a:buFont typeface="Calibri"/>
              <a:buChar char="●"/>
            </a:pPr>
            <a:r>
              <a:rPr lang="en-US" sz="2800">
                <a:solidFill>
                  <a:srgbClr val="000000"/>
                </a:solidFill>
                <a:latin typeface="Raleway Thin"/>
                <a:ea typeface="Raleway Thin"/>
                <a:cs typeface="Raleway Thin"/>
                <a:sym typeface="Raleway Thin"/>
              </a:rPr>
              <a:t>In 2020, the average cost of living in Toronto was </a:t>
            </a:r>
            <a:r>
              <a:rPr b="1" lang="en-US" sz="2800">
                <a:solidFill>
                  <a:srgbClr val="000000"/>
                </a:solidFill>
                <a:latin typeface="Raleway"/>
                <a:ea typeface="Raleway"/>
                <a:cs typeface="Raleway"/>
                <a:sym typeface="Raleway"/>
              </a:rPr>
              <a:t>$42,494.88</a:t>
            </a:r>
            <a:r>
              <a:rPr lang="en-US" sz="2800">
                <a:solidFill>
                  <a:srgbClr val="000000"/>
                </a:solidFill>
                <a:latin typeface="Raleway Thin"/>
                <a:ea typeface="Raleway Thin"/>
                <a:cs typeface="Raleway Thin"/>
                <a:sym typeface="Raleway Thin"/>
              </a:rPr>
              <a:t> per year (most expensive city in Canada after Vancouver)</a:t>
            </a:r>
            <a:endParaRPr/>
          </a:p>
          <a:p>
            <a:pPr indent="-365125" lvl="0" marL="457200" rtl="0" algn="l">
              <a:lnSpc>
                <a:spcPct val="100000"/>
              </a:lnSpc>
              <a:spcBef>
                <a:spcPts val="0"/>
              </a:spcBef>
              <a:spcAft>
                <a:spcPts val="0"/>
              </a:spcAft>
              <a:buClr>
                <a:srgbClr val="000000"/>
              </a:buClr>
              <a:buSzPts val="2150"/>
              <a:buFont typeface="Calibri"/>
              <a:buChar char="●"/>
            </a:pPr>
            <a:r>
              <a:rPr lang="en-US" sz="2800">
                <a:solidFill>
                  <a:srgbClr val="000000"/>
                </a:solidFill>
                <a:latin typeface="Raleway Thin"/>
                <a:ea typeface="Raleway Thin"/>
                <a:cs typeface="Raleway Thin"/>
                <a:sym typeface="Raleway Thin"/>
              </a:rPr>
              <a:t>Statistics Canada: from 2000 to 2010, the average doctoral student debt on graduation increased from $20,200 to $28,700 (</a:t>
            </a:r>
            <a:r>
              <a:rPr b="1" lang="en-US" sz="2800">
                <a:solidFill>
                  <a:srgbClr val="000000"/>
                </a:solidFill>
                <a:latin typeface="Raleway"/>
                <a:ea typeface="Raleway"/>
                <a:cs typeface="Raleway"/>
                <a:sym typeface="Raleway"/>
              </a:rPr>
              <a:t>42% increase</a:t>
            </a:r>
            <a:r>
              <a:rPr lang="en-US" sz="2800">
                <a:solidFill>
                  <a:srgbClr val="000000"/>
                </a:solidFill>
                <a:latin typeface="Raleway Thin"/>
                <a:ea typeface="Raleway Thin"/>
                <a:cs typeface="Raleway Thin"/>
                <a:sym typeface="Raleway Thin"/>
              </a:rPr>
              <a:t>)</a:t>
            </a:r>
            <a:endParaRPr/>
          </a:p>
          <a:p>
            <a:pPr indent="-365125" lvl="0" marL="457200" rtl="0" algn="l">
              <a:lnSpc>
                <a:spcPct val="100000"/>
              </a:lnSpc>
              <a:spcBef>
                <a:spcPts val="0"/>
              </a:spcBef>
              <a:spcAft>
                <a:spcPts val="0"/>
              </a:spcAft>
              <a:buClr>
                <a:srgbClr val="000000"/>
              </a:buClr>
              <a:buSzPts val="2150"/>
              <a:buFont typeface="Calibri"/>
              <a:buChar char="●"/>
            </a:pPr>
            <a:r>
              <a:rPr lang="en-US" sz="2800">
                <a:solidFill>
                  <a:srgbClr val="000000"/>
                </a:solidFill>
                <a:latin typeface="Raleway Thin"/>
                <a:ea typeface="Raleway Thin"/>
                <a:cs typeface="Raleway Thin"/>
                <a:sym typeface="Raleway Thin"/>
              </a:rPr>
              <a:t>Recent crowd-sourced reports show debt has increased</a:t>
            </a:r>
            <a:endParaRPr/>
          </a:p>
          <a:p>
            <a:pPr indent="-365125" lvl="0" marL="457200" rtl="0" algn="l">
              <a:lnSpc>
                <a:spcPct val="100000"/>
              </a:lnSpc>
              <a:spcBef>
                <a:spcPts val="0"/>
              </a:spcBef>
              <a:spcAft>
                <a:spcPts val="0"/>
              </a:spcAft>
              <a:buClr>
                <a:srgbClr val="000000"/>
              </a:buClr>
              <a:buSzPts val="2150"/>
              <a:buFont typeface="Calibri"/>
              <a:buChar char="●"/>
            </a:pPr>
            <a:r>
              <a:rPr lang="en-US" sz="2800">
                <a:solidFill>
                  <a:srgbClr val="000000"/>
                </a:solidFill>
                <a:latin typeface="Raleway Thin"/>
                <a:ea typeface="Raleway Thin"/>
                <a:cs typeface="Raleway Thin"/>
                <a:sym typeface="Raleway Thin"/>
              </a:rPr>
              <a:t>Things are getting even worse with the Post-Secondary Education (PSE) </a:t>
            </a:r>
            <a:r>
              <a:rPr b="1" lang="en-US" sz="2800">
                <a:solidFill>
                  <a:srgbClr val="000000"/>
                </a:solidFill>
                <a:latin typeface="Raleway"/>
                <a:ea typeface="Raleway"/>
                <a:cs typeface="Raleway"/>
                <a:sym typeface="Raleway"/>
              </a:rPr>
              <a:t>cuts</a:t>
            </a:r>
            <a:r>
              <a:rPr lang="en-US" sz="2800">
                <a:solidFill>
                  <a:srgbClr val="000000"/>
                </a:solidFill>
                <a:latin typeface="Raleway Thin"/>
                <a:ea typeface="Raleway Thin"/>
                <a:cs typeface="Raleway Thin"/>
                <a:sym typeface="Raleway Thin"/>
              </a:rPr>
              <a:t> and </a:t>
            </a:r>
            <a:r>
              <a:rPr b="1" lang="en-US" sz="2800">
                <a:solidFill>
                  <a:srgbClr val="000000"/>
                </a:solidFill>
                <a:latin typeface="Raleway"/>
                <a:ea typeface="Raleway"/>
                <a:cs typeface="Raleway"/>
                <a:sym typeface="Raleway"/>
              </a:rPr>
              <a:t>OSAP changes</a:t>
            </a:r>
            <a:r>
              <a:rPr lang="en-US" sz="2800">
                <a:solidFill>
                  <a:srgbClr val="000000"/>
                </a:solidFill>
                <a:latin typeface="Raleway Thin"/>
                <a:ea typeface="Raleway Thin"/>
                <a:cs typeface="Raleway Thin"/>
                <a:sym typeface="Raleway Thin"/>
              </a:rPr>
              <a:t> that took effect in July 2019</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8"/>
          <p:cNvSpPr txBox="1"/>
          <p:nvPr/>
        </p:nvSpPr>
        <p:spPr>
          <a:xfrm>
            <a:off x="2825713" y="190659"/>
            <a:ext cx="6540573"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Raleway"/>
                <a:ea typeface="Raleway"/>
                <a:cs typeface="Raleway"/>
                <a:sym typeface="Raleway"/>
              </a:rPr>
              <a:t>Cost of Living: Rent Is Too Damn High</a:t>
            </a:r>
            <a:endParaRPr b="1" i="0" sz="2800" u="none" cap="none" strike="noStrike">
              <a:solidFill>
                <a:schemeClr val="dk1"/>
              </a:solidFill>
              <a:latin typeface="Raleway"/>
              <a:ea typeface="Raleway"/>
              <a:cs typeface="Raleway"/>
              <a:sym typeface="Raleway"/>
            </a:endParaRPr>
          </a:p>
        </p:txBody>
      </p:sp>
      <p:sp>
        <p:nvSpPr>
          <p:cNvPr id="153" name="Google Shape;153;p8"/>
          <p:cNvSpPr/>
          <p:nvPr/>
        </p:nvSpPr>
        <p:spPr>
          <a:xfrm>
            <a:off x="9366286" y="6298009"/>
            <a:ext cx="276280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999999"/>
                </a:solidFill>
                <a:latin typeface="Calibri"/>
                <a:ea typeface="Calibri"/>
                <a:cs typeface="Calibri"/>
                <a:sym typeface="Calibri"/>
              </a:rPr>
              <a:t>See </a:t>
            </a:r>
            <a:r>
              <a:rPr b="0" i="0" lang="en-US" sz="1800" u="sng" cap="none" strike="noStrike">
                <a:solidFill>
                  <a:schemeClr val="hlink"/>
                </a:solidFill>
                <a:latin typeface="Calibri"/>
                <a:ea typeface="Calibri"/>
                <a:cs typeface="Calibri"/>
                <a:sym typeface="Calibri"/>
                <a:hlinkClick action="ppaction://hlinksldjump" r:id="rId3"/>
              </a:rPr>
              <a:t>this slide</a:t>
            </a:r>
            <a:r>
              <a:rPr b="0" i="0" lang="en-US" sz="1800" cap="none" strike="noStrike">
                <a:solidFill>
                  <a:srgbClr val="999999"/>
                </a:solidFill>
                <a:uFill>
                  <a:noFill/>
                </a:uFill>
                <a:latin typeface="Calibri"/>
                <a:ea typeface="Calibri"/>
                <a:cs typeface="Calibri"/>
                <a:sym typeface="Calibri"/>
                <a:hlinkClick action="ppaction://hlinksldjump" r:id="rId4">
                  <a:extLst>
                    <a:ext uri="{A12FA001-AC4F-418D-AE19-62706E023703}">
                      <ahyp:hlinkClr val="tx"/>
                    </a:ext>
                  </a:extLst>
                </a:hlinkClick>
              </a:rPr>
              <a:t> </a:t>
            </a:r>
            <a:r>
              <a:rPr b="0" i="0" lang="en-US" sz="1800" u="none" cap="none" strike="noStrike">
                <a:solidFill>
                  <a:srgbClr val="999999"/>
                </a:solidFill>
                <a:latin typeface="Calibri"/>
                <a:ea typeface="Calibri"/>
                <a:cs typeface="Calibri"/>
                <a:sym typeface="Calibri"/>
              </a:rPr>
              <a:t>for references</a:t>
            </a:r>
            <a:endParaRPr b="0" i="0" sz="1400" u="none" cap="none" strike="noStrike">
              <a:solidFill>
                <a:srgbClr val="000000"/>
              </a:solidFill>
              <a:latin typeface="Arial"/>
              <a:ea typeface="Arial"/>
              <a:cs typeface="Arial"/>
              <a:sym typeface="Arial"/>
            </a:endParaRPr>
          </a:p>
        </p:txBody>
      </p:sp>
      <p:pic>
        <p:nvPicPr>
          <p:cNvPr id="154" name="Google Shape;154;p8"/>
          <p:cNvPicPr preferRelativeResize="0"/>
          <p:nvPr/>
        </p:nvPicPr>
        <p:blipFill rotWithShape="1">
          <a:blip r:embed="rId5">
            <a:alphaModFix/>
          </a:blip>
          <a:srcRect b="0" l="0" r="0" t="0"/>
          <a:stretch/>
        </p:blipFill>
        <p:spPr>
          <a:xfrm>
            <a:off x="152400" y="713875"/>
            <a:ext cx="8889427" cy="599172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9"/>
          <p:cNvSpPr/>
          <p:nvPr/>
        </p:nvSpPr>
        <p:spPr>
          <a:xfrm>
            <a:off x="501969" y="2316538"/>
            <a:ext cx="11188061" cy="3847207"/>
          </a:xfrm>
          <a:prstGeom prst="rect">
            <a:avLst/>
          </a:prstGeom>
          <a:noFill/>
          <a:ln>
            <a:noFill/>
          </a:ln>
        </p:spPr>
        <p:txBody>
          <a:bodyPr anchorCtr="0" anchor="t" bIns="45700" lIns="91425" spcFirstLastPara="1" rIns="91425" wrap="square" tIns="45700">
            <a:spAutoFit/>
          </a:bodyPr>
          <a:lstStyle/>
          <a:p>
            <a:pPr indent="-374650" lvl="0" marL="457200" marR="0" rtl="0" algn="l">
              <a:lnSpc>
                <a:spcPct val="100000"/>
              </a:lnSpc>
              <a:spcBef>
                <a:spcPts val="0"/>
              </a:spcBef>
              <a:spcAft>
                <a:spcPts val="0"/>
              </a:spcAft>
              <a:buClr>
                <a:srgbClr val="000000"/>
              </a:buClr>
              <a:buSzPts val="2300"/>
              <a:buFont typeface="Calibri"/>
              <a:buChar char="●"/>
            </a:pPr>
            <a:r>
              <a:rPr b="0" i="1" lang="en-US" sz="2800" u="none" cap="none" strike="noStrike">
                <a:solidFill>
                  <a:srgbClr val="000000"/>
                </a:solidFill>
                <a:latin typeface="Raleway Thin"/>
                <a:ea typeface="Raleway Thin"/>
                <a:cs typeface="Raleway Thin"/>
                <a:sym typeface="Raleway Thin"/>
              </a:rPr>
              <a:t>Canadian Charter of Rights &amp; Freedoms</a:t>
            </a:r>
            <a:r>
              <a:rPr b="0" i="0" lang="en-US" sz="2800" u="none" cap="none" strike="noStrike">
                <a:solidFill>
                  <a:srgbClr val="000000"/>
                </a:solidFill>
                <a:latin typeface="Raleway Thin"/>
                <a:ea typeface="Raleway Thin"/>
                <a:cs typeface="Raleway Thin"/>
                <a:sym typeface="Raleway Thin"/>
              </a:rPr>
              <a:t> enshrines your right to free and fair collective bargaining process under the “Freedom of Association” provision</a:t>
            </a:r>
            <a:endParaRPr b="0" i="0" sz="1400" u="none" cap="none" strike="noStrike">
              <a:solidFill>
                <a:srgbClr val="000000"/>
              </a:solidFill>
              <a:latin typeface="Arial"/>
              <a:ea typeface="Arial"/>
              <a:cs typeface="Arial"/>
              <a:sym typeface="Arial"/>
            </a:endParaRPr>
          </a:p>
          <a:p>
            <a:pPr indent="-323850" lvl="1" marL="914400" marR="0" rtl="0" algn="l">
              <a:lnSpc>
                <a:spcPct val="100000"/>
              </a:lnSpc>
              <a:spcBef>
                <a:spcPts val="0"/>
              </a:spcBef>
              <a:spcAft>
                <a:spcPts val="0"/>
              </a:spcAft>
              <a:buClr>
                <a:srgbClr val="000000"/>
              </a:buClr>
              <a:buSzPts val="1500"/>
              <a:buFont typeface="Calibri"/>
              <a:buChar char="○"/>
            </a:pPr>
            <a:r>
              <a:rPr b="1" i="1" lang="en-US" sz="2000" u="none" cap="none" strike="noStrike">
                <a:solidFill>
                  <a:srgbClr val="000000"/>
                </a:solidFill>
                <a:latin typeface="Raleway"/>
                <a:ea typeface="Raleway"/>
                <a:cs typeface="Raleway"/>
                <a:sym typeface="Raleway"/>
              </a:rPr>
              <a:t>Freedom of association guarantees the right of employees to meaningfully associate in the pursuit of collective workplace goals, which includes a right to collective bargaining.</a:t>
            </a:r>
            <a:r>
              <a:rPr b="0" i="1" lang="en-US" sz="2000" u="none" cap="none" strike="noStrike">
                <a:solidFill>
                  <a:srgbClr val="000000"/>
                </a:solidFill>
                <a:latin typeface="Raleway Thin"/>
                <a:ea typeface="Raleway Thin"/>
                <a:cs typeface="Raleway Thin"/>
                <a:sym typeface="Raleway Thin"/>
              </a:rPr>
              <a:t> That right is one that </a:t>
            </a:r>
            <a:r>
              <a:rPr b="1" i="1" lang="en-US" sz="2000" u="none" cap="none" strike="noStrike">
                <a:solidFill>
                  <a:srgbClr val="000000"/>
                </a:solidFill>
                <a:latin typeface="Raleway"/>
                <a:ea typeface="Raleway"/>
                <a:cs typeface="Raleway"/>
                <a:sym typeface="Raleway"/>
              </a:rPr>
              <a:t>guarantees a process</a:t>
            </a:r>
            <a:r>
              <a:rPr b="0" i="1" lang="en-US" sz="2000" u="none" cap="none" strike="noStrike">
                <a:solidFill>
                  <a:srgbClr val="000000"/>
                </a:solidFill>
                <a:latin typeface="Raleway Thin"/>
                <a:ea typeface="Raleway Thin"/>
                <a:cs typeface="Raleway Thin"/>
                <a:sym typeface="Raleway Thin"/>
              </a:rPr>
              <a:t> but does not guarantee an outcome or access to a particular model of labour relations [...]. The right to a process of collective bargaining means that employees have the right to unite, </a:t>
            </a:r>
            <a:r>
              <a:rPr b="1" i="1" lang="en-US" sz="2000" u="none" cap="none" strike="noStrike">
                <a:solidFill>
                  <a:srgbClr val="000000"/>
                </a:solidFill>
                <a:latin typeface="Raleway"/>
                <a:ea typeface="Raleway"/>
                <a:cs typeface="Raleway"/>
                <a:sym typeface="Raleway"/>
              </a:rPr>
              <a:t>to present demands to the employer collectively</a:t>
            </a:r>
            <a:r>
              <a:rPr b="1" i="1" lang="en-US" sz="2000" u="none" cap="none" strike="noStrike">
                <a:solidFill>
                  <a:srgbClr val="000000"/>
                </a:solidFill>
                <a:latin typeface="Raleway Thin"/>
                <a:ea typeface="Raleway Thin"/>
                <a:cs typeface="Raleway Thin"/>
                <a:sym typeface="Raleway Thin"/>
              </a:rPr>
              <a:t> </a:t>
            </a:r>
            <a:r>
              <a:rPr b="0" i="1" lang="en-US" sz="2000" u="none" cap="none" strike="noStrike">
                <a:solidFill>
                  <a:srgbClr val="000000"/>
                </a:solidFill>
                <a:latin typeface="Raleway Thin"/>
                <a:ea typeface="Raleway Thin"/>
                <a:cs typeface="Raleway Thin"/>
                <a:sym typeface="Raleway Thin"/>
              </a:rPr>
              <a:t>and to engage in discussions in an attempt to achieve workplace-related goals. […] </a:t>
            </a:r>
            <a:r>
              <a:rPr b="1" i="1" lang="en-US" sz="2000" u="none" cap="none" strike="noStrike">
                <a:solidFill>
                  <a:srgbClr val="000000"/>
                </a:solidFill>
                <a:latin typeface="Raleway"/>
                <a:ea typeface="Raleway"/>
                <a:cs typeface="Raleway"/>
                <a:sym typeface="Raleway"/>
              </a:rPr>
              <a:t>It also places constraints on the exercise of legislative powers in respect of the right to collective bargaining [...].</a:t>
            </a:r>
            <a:endParaRPr b="1" i="0" sz="1400" u="none" cap="none" strike="noStrike">
              <a:solidFill>
                <a:srgbClr val="000000"/>
              </a:solidFill>
              <a:latin typeface="Arial"/>
              <a:ea typeface="Arial"/>
              <a:cs typeface="Arial"/>
              <a:sym typeface="Arial"/>
            </a:endParaRPr>
          </a:p>
        </p:txBody>
      </p:sp>
      <p:sp>
        <p:nvSpPr>
          <p:cNvPr id="161" name="Google Shape;161;p9"/>
          <p:cNvSpPr txBox="1"/>
          <p:nvPr>
            <p:ph type="title"/>
          </p:nvPr>
        </p:nvSpPr>
        <p:spPr>
          <a:xfrm>
            <a:off x="704931" y="466343"/>
            <a:ext cx="10782000" cy="1362000"/>
          </a:xfrm>
          <a:prstGeom prst="rect">
            <a:avLst/>
          </a:prstGeom>
          <a:noFill/>
          <a:ln>
            <a:noFill/>
          </a:ln>
        </p:spPr>
        <p:txBody>
          <a:bodyPr anchorCtr="0" anchor="ctr" bIns="45700" lIns="91425" spcFirstLastPara="1" rIns="91425" wrap="square" tIns="45700">
            <a:noAutofit/>
          </a:bodyPr>
          <a:lstStyle/>
          <a:p>
            <a:pPr indent="0" lvl="0" marL="0" rtl="0" algn="ctr">
              <a:lnSpc>
                <a:spcPct val="95000"/>
              </a:lnSpc>
              <a:spcBef>
                <a:spcPts val="0"/>
              </a:spcBef>
              <a:spcAft>
                <a:spcPts val="0"/>
              </a:spcAft>
              <a:buClr>
                <a:schemeClr val="lt1"/>
              </a:buClr>
              <a:buSzPts val="4400"/>
              <a:buFont typeface="Raleway Thin"/>
              <a:buNone/>
            </a:pPr>
            <a:r>
              <a:rPr lang="en-US" sz="4300">
                <a:latin typeface="Raleway Thin"/>
                <a:ea typeface="Raleway Thin"/>
                <a:cs typeface="Raleway Thin"/>
                <a:sym typeface="Raleway Thin"/>
              </a:rPr>
              <a:t>Political impact: Bill 124 strips you of</a:t>
            </a:r>
            <a:endParaRPr sz="4300">
              <a:latin typeface="Raleway Thin"/>
              <a:ea typeface="Raleway Thin"/>
              <a:cs typeface="Raleway Thin"/>
              <a:sym typeface="Raleway Thin"/>
            </a:endParaRPr>
          </a:p>
          <a:p>
            <a:pPr indent="0" lvl="0" marL="0" rtl="0" algn="ctr">
              <a:lnSpc>
                <a:spcPct val="95000"/>
              </a:lnSpc>
              <a:spcBef>
                <a:spcPts val="0"/>
              </a:spcBef>
              <a:spcAft>
                <a:spcPts val="0"/>
              </a:spcAft>
              <a:buClr>
                <a:schemeClr val="lt1"/>
              </a:buClr>
              <a:buSzPts val="4400"/>
              <a:buFont typeface="Raleway Thin"/>
              <a:buNone/>
            </a:pPr>
            <a:r>
              <a:rPr lang="en-US" sz="4300">
                <a:latin typeface="Raleway Thin"/>
                <a:ea typeface="Raleway Thin"/>
                <a:cs typeface="Raleway Thin"/>
                <a:sym typeface="Raleway Thin"/>
              </a:rPr>
              <a:t> your rights</a:t>
            </a:r>
            <a:endParaRPr sz="4300">
              <a:latin typeface="Raleway Thin"/>
              <a:ea typeface="Raleway Thin"/>
              <a:cs typeface="Raleway Thin"/>
              <a:sym typeface="Raleway Thin"/>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ducational subjects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2020-07-23T09:53:16Z</dcterms:created>
  <dc:creator>Oscar Bisot</dc:creator>
</cp:coreProperties>
</file>